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0"/>
  </p:notesMasterIdLst>
  <p:sldIdLst>
    <p:sldId id="256" r:id="rId2"/>
    <p:sldId id="262" r:id="rId3"/>
    <p:sldId id="367" r:id="rId4"/>
    <p:sldId id="287" r:id="rId5"/>
    <p:sldId id="265" r:id="rId6"/>
    <p:sldId id="336" r:id="rId7"/>
    <p:sldId id="314" r:id="rId8"/>
    <p:sldId id="261" r:id="rId9"/>
    <p:sldId id="271" r:id="rId10"/>
    <p:sldId id="266" r:id="rId11"/>
    <p:sldId id="269" r:id="rId12"/>
    <p:sldId id="270" r:id="rId13"/>
    <p:sldId id="272" r:id="rId14"/>
    <p:sldId id="263" r:id="rId15"/>
    <p:sldId id="260" r:id="rId16"/>
    <p:sldId id="370" r:id="rId17"/>
    <p:sldId id="264" r:id="rId18"/>
    <p:sldId id="273" r:id="rId19"/>
    <p:sldId id="317" r:id="rId20"/>
    <p:sldId id="326" r:id="rId21"/>
    <p:sldId id="274" r:id="rId22"/>
    <p:sldId id="309" r:id="rId23"/>
    <p:sldId id="318" r:id="rId24"/>
    <p:sldId id="275" r:id="rId25"/>
    <p:sldId id="276" r:id="rId26"/>
    <p:sldId id="280" r:id="rId27"/>
    <p:sldId id="277" r:id="rId28"/>
    <p:sldId id="401" r:id="rId29"/>
    <p:sldId id="290" r:id="rId30"/>
    <p:sldId id="291" r:id="rId31"/>
    <p:sldId id="310" r:id="rId32"/>
    <p:sldId id="278" r:id="rId33"/>
    <p:sldId id="371" r:id="rId34"/>
    <p:sldId id="316" r:id="rId35"/>
    <p:sldId id="281" r:id="rId36"/>
    <p:sldId id="368" r:id="rId37"/>
    <p:sldId id="319" r:id="rId38"/>
    <p:sldId id="320" r:id="rId39"/>
    <p:sldId id="268" r:id="rId40"/>
    <p:sldId id="321" r:id="rId41"/>
    <p:sldId id="323" r:id="rId42"/>
    <p:sldId id="279" r:id="rId43"/>
    <p:sldId id="322" r:id="rId44"/>
    <p:sldId id="369" r:id="rId45"/>
    <p:sldId id="372" r:id="rId46"/>
    <p:sldId id="381" r:id="rId47"/>
    <p:sldId id="396" r:id="rId48"/>
    <p:sldId id="397" r:id="rId49"/>
    <p:sldId id="374" r:id="rId50"/>
    <p:sldId id="412" r:id="rId51"/>
    <p:sldId id="283" r:id="rId52"/>
    <p:sldId id="284" r:id="rId53"/>
    <p:sldId id="373" r:id="rId54"/>
    <p:sldId id="293" r:id="rId55"/>
    <p:sldId id="295" r:id="rId56"/>
    <p:sldId id="296" r:id="rId57"/>
    <p:sldId id="297" r:id="rId58"/>
    <p:sldId id="282" r:id="rId59"/>
    <p:sldId id="288" r:id="rId60"/>
    <p:sldId id="289" r:id="rId61"/>
    <p:sldId id="406" r:id="rId62"/>
    <p:sldId id="405" r:id="rId63"/>
    <p:sldId id="308" r:id="rId64"/>
    <p:sldId id="409" r:id="rId65"/>
    <p:sldId id="411" r:id="rId66"/>
    <p:sldId id="410" r:id="rId67"/>
    <p:sldId id="414" r:id="rId68"/>
    <p:sldId id="285" r:id="rId69"/>
    <p:sldId id="357" r:id="rId70"/>
    <p:sldId id="415" r:id="rId71"/>
    <p:sldId id="358" r:id="rId72"/>
    <p:sldId id="359" r:id="rId73"/>
    <p:sldId id="391" r:id="rId74"/>
    <p:sldId id="408" r:id="rId75"/>
    <p:sldId id="407" r:id="rId76"/>
    <p:sldId id="416" r:id="rId77"/>
    <p:sldId id="413" r:id="rId78"/>
    <p:sldId id="292" r:id="rId79"/>
    <p:sldId id="298" r:id="rId80"/>
    <p:sldId id="394" r:id="rId81"/>
    <p:sldId id="395" r:id="rId82"/>
    <p:sldId id="404" r:id="rId83"/>
    <p:sldId id="375" r:id="rId84"/>
    <p:sldId id="385" r:id="rId85"/>
    <p:sldId id="332" r:id="rId86"/>
    <p:sldId id="393" r:id="rId87"/>
    <p:sldId id="376" r:id="rId88"/>
    <p:sldId id="377" r:id="rId89"/>
    <p:sldId id="337" r:id="rId90"/>
    <p:sldId id="311" r:id="rId91"/>
    <p:sldId id="312" r:id="rId92"/>
    <p:sldId id="313" r:id="rId93"/>
    <p:sldId id="382" r:id="rId94"/>
    <p:sldId id="383" r:id="rId95"/>
    <p:sldId id="402" r:id="rId96"/>
    <p:sldId id="378" r:id="rId97"/>
    <p:sldId id="379" r:id="rId98"/>
    <p:sldId id="380" r:id="rId99"/>
    <p:sldId id="398" r:id="rId100"/>
    <p:sldId id="399" r:id="rId101"/>
    <p:sldId id="400" r:id="rId102"/>
    <p:sldId id="335" r:id="rId103"/>
    <p:sldId id="364" r:id="rId104"/>
    <p:sldId id="388" r:id="rId105"/>
    <p:sldId id="361" r:id="rId106"/>
    <p:sldId id="387" r:id="rId107"/>
    <p:sldId id="362" r:id="rId108"/>
    <p:sldId id="365" r:id="rId109"/>
    <p:sldId id="389" r:id="rId110"/>
    <p:sldId id="390" r:id="rId111"/>
    <p:sldId id="386" r:id="rId112"/>
    <p:sldId id="349" r:id="rId113"/>
    <p:sldId id="351" r:id="rId114"/>
    <p:sldId id="342" r:id="rId115"/>
    <p:sldId id="356" r:id="rId116"/>
    <p:sldId id="347" r:id="rId117"/>
    <p:sldId id="338" r:id="rId118"/>
    <p:sldId id="339" r:id="rId119"/>
    <p:sldId id="341" r:id="rId120"/>
    <p:sldId id="418" r:id="rId121"/>
    <p:sldId id="417" r:id="rId122"/>
    <p:sldId id="419" r:id="rId123"/>
    <p:sldId id="343" r:id="rId124"/>
    <p:sldId id="344" r:id="rId125"/>
    <p:sldId id="345" r:id="rId126"/>
    <p:sldId id="354" r:id="rId127"/>
    <p:sldId id="363" r:id="rId128"/>
    <p:sldId id="352" r:id="rId129"/>
    <p:sldId id="353" r:id="rId130"/>
    <p:sldId id="355" r:id="rId131"/>
    <p:sldId id="346" r:id="rId132"/>
    <p:sldId id="403" r:id="rId133"/>
    <p:sldId id="257" r:id="rId134"/>
    <p:sldId id="366" r:id="rId135"/>
    <p:sldId id="315" r:id="rId136"/>
    <p:sldId id="331" r:id="rId137"/>
    <p:sldId id="340" r:id="rId138"/>
    <p:sldId id="360" r:id="rId139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41"/>
      <p:bold r:id="rId142"/>
      <p:italic r:id="rId143"/>
      <p:boldItalic r:id="rId144"/>
    </p:embeddedFont>
    <p:embeddedFont>
      <p:font typeface="Roboto" panose="02000000000000000000" pitchFamily="2" charset="0"/>
      <p:regular r:id="rId145"/>
      <p:bold r:id="rId146"/>
      <p:italic r:id="rId147"/>
      <p:boldItalic r:id="rId148"/>
    </p:embeddedFont>
    <p:embeddedFont>
      <p:font typeface="Source Code Pro" panose="020B0509030403020204" pitchFamily="49" charset="0"/>
      <p:regular r:id="rId149"/>
      <p:bold r:id="rId150"/>
      <p:italic r:id="rId151"/>
      <p:boldItalic r:id="rId152"/>
    </p:embeddedFont>
    <p:embeddedFont>
      <p:font typeface="TastenD5MLBeta" panose="02000603000000000000" charset="0"/>
      <p:italic r:id="rId15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46"/>
  </p:normalViewPr>
  <p:slideViewPr>
    <p:cSldViewPr>
      <p:cViewPr varScale="1">
        <p:scale>
          <a:sx n="121" d="100"/>
          <a:sy n="121" d="100"/>
        </p:scale>
        <p:origin x="1378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0.fntdata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1.fntdata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71CB-5131-CD4B-A6CA-3AE27A343125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051-71E1-1B42-87DF-8725431D67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5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0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7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8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30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40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58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3CD38E-8439-49ED-9974-6690E9C82F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14" y="260648"/>
            <a:ext cx="1748172" cy="17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A129A0-6A25-4DB1-92F4-D61E192EF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4638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5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9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9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FE00-75B2-4B87-8051-471D8FD5E66A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ptime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ftime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apachefriends.org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bitwise-operator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micropython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obbyelektroniker/Micropython-Grundlagen" TargetMode="External"/><Relationship Id="rId4" Type="http://schemas.openxmlformats.org/officeDocument/2006/relationships/hyperlink" Target="https://micropython.org/" TargetMode="Externa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hyperlink" Target="https://cs50.harvard.edu/python/2022/" TargetMode="External"/><Relationship Id="rId13" Type="http://schemas.openxmlformats.org/officeDocument/2006/relationships/image" Target="../media/image77.png"/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s://cs50.harvard.edu/x/2023/" TargetMode="External"/><Relationship Id="rId12" Type="http://schemas.openxmlformats.org/officeDocument/2006/relationships/hyperlink" Target="https://codecombat.com/play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" TargetMode="External"/><Relationship Id="rId11" Type="http://schemas.openxmlformats.org/officeDocument/2006/relationships/hyperlink" Target="https://www.codingame.com/home" TargetMode="External"/><Relationship Id="rId5" Type="http://schemas.openxmlformats.org/officeDocument/2006/relationships/hyperlink" Target="https://www.python-lernen.de/" TargetMode="External"/><Relationship Id="rId10" Type="http://schemas.openxmlformats.org/officeDocument/2006/relationships/hyperlink" Target="https://projecteuler.net/" TargetMode="External"/><Relationship Id="rId4" Type="http://schemas.openxmlformats.org/officeDocument/2006/relationships/hyperlink" Target="https://py-tutorial-de.readthedocs.io/de/python-3.3/index.html" TargetMode="External"/><Relationship Id="rId9" Type="http://schemas.openxmlformats.org/officeDocument/2006/relationships/hyperlink" Target="https://www.w3schools.com/python/" TargetMode="External"/><Relationship Id="rId14" Type="http://schemas.openxmlformats.org/officeDocument/2006/relationships/image" Target="../media/image7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" TargetMode="External"/><Relationship Id="rId2" Type="http://schemas.openxmlformats.org/officeDocument/2006/relationships/hyperlink" Target="https://visualstudio.microsoft.com/de/vs/commun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spyder/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friedrich-folkmann.de/" TargetMode="External"/><Relationship Id="rId2" Type="http://schemas.openxmlformats.org/officeDocument/2006/relationships/hyperlink" Target="https://structorizer.fisch.l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Y6m6_IIN94&amp;list=PLi01XoE8jYohWFPpC17Z-wWhPOSuh8Er-" TargetMode="External"/><Relationship Id="rId4" Type="http://schemas.openxmlformats.org/officeDocument/2006/relationships/hyperlink" Target="https://www.youtube.com/playlist?list=PL_pqkvxZ6ho3u8PJAsUU-rOAQ74D0TqZB" TargetMode="Externa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hyperlink" Target="https://sqlitestudio.pl/" TargetMode="External"/><Relationship Id="rId13" Type="http://schemas.openxmlformats.org/officeDocument/2006/relationships/hyperlink" Target="https://databasedata.blue-l.de/" TargetMode="External"/><Relationship Id="rId3" Type="http://schemas.openxmlformats.org/officeDocument/2006/relationships/hyperlink" Target="https://www.sqlitetutorial.net/" TargetMode="External"/><Relationship Id="rId7" Type="http://schemas.openxmlformats.org/officeDocument/2006/relationships/hyperlink" Target="https://sqlite.org/cli.html" TargetMode="External"/><Relationship Id="rId12" Type="http://schemas.openxmlformats.org/officeDocument/2006/relationships/hyperlink" Target="https://migano.de/testdaten.php" TargetMode="External"/><Relationship Id="rId2" Type="http://schemas.openxmlformats.org/officeDocument/2006/relationships/hyperlink" Target="https://www.python-lernen.de/sqlite-vorgehensweis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qlite.org/2022/sqlite-tools-win32-x86-3370200.zip" TargetMode="External"/><Relationship Id="rId11" Type="http://schemas.openxmlformats.org/officeDocument/2006/relationships/hyperlink" Target="https://www.foxpoint.de/randomAdresses/" TargetMode="External"/><Relationship Id="rId5" Type="http://schemas.openxmlformats.org/officeDocument/2006/relationships/hyperlink" Target="https://www.heidisql.com/" TargetMode="External"/><Relationship Id="rId10" Type="http://schemas.openxmlformats.org/officeDocument/2006/relationships/hyperlink" Target="https://www.mockaroo.com/" TargetMode="External"/><Relationship Id="rId4" Type="http://schemas.openxmlformats.org/officeDocument/2006/relationships/hyperlink" Target="https://www.apachefriends.org/de/index.html" TargetMode="External"/><Relationship Id="rId9" Type="http://schemas.openxmlformats.org/officeDocument/2006/relationships/hyperlink" Target="https://sqlitebrowser.org/" TargetMode="External"/><Relationship Id="rId14" Type="http://schemas.openxmlformats.org/officeDocument/2006/relationships/image" Target="../media/image7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ftstack.com/de/howto/python-tkinter/" TargetMode="External"/><Relationship Id="rId7" Type="http://schemas.openxmlformats.org/officeDocument/2006/relationships/hyperlink" Target="https://visualtk.com/" TargetMode="External"/><Relationship Id="rId2" Type="http://schemas.openxmlformats.org/officeDocument/2006/relationships/hyperlink" Target="https://wiki.python.org/moin/GuiProgram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python_tkinter.php" TargetMode="External"/><Relationship Id="rId5" Type="http://schemas.openxmlformats.org/officeDocument/2006/relationships/hyperlink" Target="https://www.studytonight.com/tkinter/python-tkinter-widgets" TargetMode="External"/><Relationship Id="rId4" Type="http://schemas.openxmlformats.org/officeDocument/2006/relationships/hyperlink" Target="https://www.geeksforgeeks.org/python-gui-tkinter/" TargetMode="Externa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s://rapidapi.com/hub" TargetMode="External"/><Relationship Id="rId3" Type="http://schemas.openxmlformats.org/officeDocument/2006/relationships/hyperlink" Target="https://docs.python-requests.org/de/latest/" TargetMode="External"/><Relationship Id="rId7" Type="http://schemas.openxmlformats.org/officeDocument/2006/relationships/hyperlink" Target="https://rapidapi.com/blog/most-popular-api/" TargetMode="External"/><Relationship Id="rId2" Type="http://schemas.openxmlformats.org/officeDocument/2006/relationships/hyperlink" Target="https://www.digitalocean.com/community/tutorials/how-to-get-started-with-the-requests-library-in-python-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list.fun/" TargetMode="External"/><Relationship Id="rId5" Type="http://schemas.openxmlformats.org/officeDocument/2006/relationships/hyperlink" Target="https://www.youtube.com/watch?v=fOPWZytYsFM" TargetMode="External"/><Relationship Id="rId4" Type="http://schemas.openxmlformats.org/officeDocument/2006/relationships/hyperlink" Target="https://www.youtube.com/watch?v=IpJyyY5Zp6Q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marketplace.visualstudio.com/items?itemName=ms-python.python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i_23KUAEtU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piex.at/ascii-tabelle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ologie.de/csv-dateien-panda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8.de/rest-beispiel.htm" TargetMode="External"/><Relationship Id="rId2" Type="http://schemas.openxmlformats.org/officeDocument/2006/relationships/hyperlink" Target="https://requests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github.com/en/res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attar.de/services/api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collection/finance-apis" TargetMode="External"/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und.dev/" TargetMode="External"/><Relationship Id="rId2" Type="http://schemas.openxmlformats.org/officeDocument/2006/relationships/hyperlink" Target="https://dwd.api.bund.dev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/json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hrase.com/blog/posts/beginners-guide-to-locale-in-python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sqlitebrowser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50703"/>
          </a:xfrm>
        </p:spPr>
        <p:txBody>
          <a:bodyPr>
            <a:normAutofit/>
          </a:bodyPr>
          <a:lstStyle/>
          <a:p>
            <a:r>
              <a:rPr lang="de-DE" sz="6600" dirty="0"/>
              <a:t>Python 3 Einführung</a:t>
            </a:r>
            <a:br>
              <a:rPr lang="de-DE" sz="6600" dirty="0"/>
            </a:br>
            <a:r>
              <a:rPr lang="de-DE" sz="3600" dirty="0"/>
              <a:t>(Fachinformatiker)</a:t>
            </a:r>
            <a:endParaRPr lang="de-DE" sz="6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752600"/>
          </a:xfrm>
        </p:spPr>
        <p:txBody>
          <a:bodyPr/>
          <a:lstStyle/>
          <a:p>
            <a:r>
              <a:rPr lang="de-DE" dirty="0"/>
              <a:t>Eine </a:t>
            </a:r>
            <a:r>
              <a:rPr lang="de-DE"/>
              <a:t>universelle Programmiersprache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826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CF04-BD61-A04A-BB6D-D87010EA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und Eingabe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2C2DC-F7AC-0346-867F-38365A98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Ausgabe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(var1 ,var2 , .... )</a:t>
            </a:r>
          </a:p>
          <a:p>
            <a:pPr lvl="1"/>
            <a:r>
              <a:rPr lang="de-DE" dirty="0"/>
              <a:t>Die Kommas trennen die Variablen mit Leerzeichen</a:t>
            </a:r>
          </a:p>
          <a:p>
            <a:pPr lvl="1"/>
            <a:r>
              <a:rPr lang="de-DE" dirty="0"/>
              <a:t>Strings kann man auch mit + direkt aneinander reihen:</a:t>
            </a:r>
            <a:br>
              <a:rPr lang="de-DE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Micro'+'soft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'+' '+"Word "+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(2000+16))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(...,"\n",...) </a:t>
            </a:r>
            <a:r>
              <a:rPr lang="de-DE" dirty="0"/>
              <a:t>erzeugt eine extra Zeilenschaltung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(…,end="") </a:t>
            </a:r>
            <a:r>
              <a:rPr lang="de-DE" dirty="0"/>
              <a:t>unterdrückt die Zeilenschaltung am Ende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("\u27a0") </a:t>
            </a:r>
            <a:r>
              <a:rPr lang="de-DE" dirty="0"/>
              <a:t>gibt das Unicodezeichen </a:t>
            </a:r>
            <a:r>
              <a:rPr lang="de-DE" sz="4100" dirty="0"/>
              <a:t>➠</a:t>
            </a:r>
            <a:r>
              <a:rPr lang="de-DE" dirty="0"/>
              <a:t> aus</a:t>
            </a:r>
            <a:r>
              <a:rPr lang="de-DE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1F63B</a:t>
            </a:r>
            <a:br>
              <a:rPr lang="de-DE" dirty="0"/>
            </a:br>
            <a:endParaRPr lang="de-DE" dirty="0"/>
          </a:p>
          <a:p>
            <a:r>
              <a:rPr lang="de-DE" dirty="0"/>
              <a:t>Eingabe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("Eingabetext&gt;")</a:t>
            </a:r>
          </a:p>
          <a:p>
            <a:pPr lvl="1"/>
            <a:r>
              <a:rPr lang="de-DE" b="1" dirty="0">
                <a:solidFill>
                  <a:srgbClr val="FF0000"/>
                </a:solidFill>
              </a:rPr>
              <a:t>Jede Eingabe wird zunächst als Text (</a:t>
            </a:r>
            <a:r>
              <a:rPr lang="de-DE" b="1" dirty="0" err="1">
                <a:solidFill>
                  <a:srgbClr val="FF0000"/>
                </a:solidFill>
              </a:rPr>
              <a:t>string</a:t>
            </a:r>
            <a:r>
              <a:rPr lang="de-DE" b="1" dirty="0">
                <a:solidFill>
                  <a:srgbClr val="FF0000"/>
                </a:solidFill>
              </a:rPr>
              <a:t>) erzeugt!!</a:t>
            </a:r>
          </a:p>
          <a:p>
            <a:pPr lvl="1"/>
            <a:r>
              <a:rPr lang="de-DE" dirty="0"/>
              <a:t>Will man einen anderen Datentyp, muss z.B. 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("…")) </a:t>
            </a:r>
            <a:r>
              <a:rPr lang="de-DE" dirty="0"/>
              <a:t>umgewandelt werden</a:t>
            </a:r>
            <a:br>
              <a:rPr lang="de-DE" dirty="0"/>
            </a:br>
            <a:r>
              <a:rPr lang="de-DE" dirty="0"/>
              <a:t>Beispiel: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("Bitte Zahl eingeben&gt;"))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610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VALUES('Afri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6799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FROM 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36145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252B5-1EBF-47E2-9D4D-D2FA2962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Unterschiede Programmierung </a:t>
            </a:r>
            <a:br>
              <a:rPr lang="de-DE" dirty="0"/>
            </a:br>
            <a:r>
              <a:rPr lang="de-DE" dirty="0"/>
              <a:t>SQLite3 vs. MySQL/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B356B1-A2A6-437F-A998-2CA52AEF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SQLite3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6BBE59-C055-4B7D-BFC1-0C0BAECC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de-DE" sz="1800" dirty="0"/>
              <a:t>Keine Vorinstallation nötig</a:t>
            </a:r>
          </a:p>
          <a:p>
            <a:r>
              <a:rPr lang="de-DE" sz="1800" dirty="0"/>
              <a:t>Datenbank im RAM möglich </a:t>
            </a:r>
            <a:r>
              <a:rPr lang="de-DE" sz="1800"/>
              <a:t>(flüchtig)</a:t>
            </a:r>
            <a:endParaRPr lang="de-DE" sz="1800" dirty="0"/>
          </a:p>
          <a:p>
            <a:r>
              <a:rPr lang="de-DE" sz="1800" dirty="0"/>
              <a:t>Datenbankverbindung mit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de-DE" sz="1800" dirty="0"/>
          </a:p>
          <a:p>
            <a:r>
              <a:rPr lang="de-DE" sz="1800" dirty="0"/>
              <a:t>Leichte Unterschiede im SQL: z.B. </a:t>
            </a:r>
            <a:r>
              <a:rPr lang="de-DE" sz="1800" dirty="0" err="1"/>
              <a:t>Autoincrement</a:t>
            </a:r>
            <a:r>
              <a:rPr lang="de-DE" sz="1800" dirty="0"/>
              <a:t> mit: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AUTOINCREMENT)</a:t>
            </a:r>
          </a:p>
          <a:p>
            <a:r>
              <a:rPr lang="de-DE" sz="1800" dirty="0"/>
              <a:t>Auto-Commit beim Öffnen der DB einschalten (Vorsicht Performanceverlust!) mit </a:t>
            </a:r>
            <a:br>
              <a:rPr lang="de-DE" sz="1800" dirty="0"/>
            </a:b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isolation_level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=None)</a:t>
            </a:r>
          </a:p>
          <a:p>
            <a:r>
              <a:rPr lang="de-DE" sz="1800" dirty="0"/>
              <a:t>CURRENT_TIMESTAMP kann nur beim INSERT verwendet werden, nicht als DEFAULT für eine Spalte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100458B-DF2C-411F-BC88-C5245F95B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MySQL / 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5D2CE88-7E85-424F-9F04-92419ACF46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800" dirty="0"/>
              <a:t>Datenbankserver installieren und </a:t>
            </a:r>
            <a:r>
              <a:rPr lang="de-DE" sz="1800" dirty="0" err="1"/>
              <a:t>mysql</a:t>
            </a:r>
            <a:r>
              <a:rPr lang="de-DE" sz="1800" dirty="0"/>
              <a:t>-</a:t>
            </a:r>
            <a:r>
              <a:rPr lang="de-DE" sz="1800" dirty="0" err="1"/>
              <a:t>connector</a:t>
            </a:r>
            <a:r>
              <a:rPr lang="de-DE" sz="1800" dirty="0"/>
              <a:t>-</a:t>
            </a:r>
            <a:r>
              <a:rPr lang="de-DE" sz="1800" dirty="0" err="1"/>
              <a:t>python</a:t>
            </a:r>
            <a:r>
              <a:rPr lang="de-DE" sz="1800" dirty="0"/>
              <a:t>-Modul mit pip3 einbinden</a:t>
            </a:r>
          </a:p>
          <a:p>
            <a:r>
              <a:rPr lang="de-DE" sz="1800" dirty="0"/>
              <a:t>Datenbankverbindung mit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host="…",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"…") </a:t>
            </a:r>
          </a:p>
          <a:p>
            <a:r>
              <a:rPr lang="de-DE" sz="1800" dirty="0" err="1"/>
              <a:t>Autoincrement</a:t>
            </a:r>
            <a:r>
              <a:rPr lang="de-DE" sz="1800" dirty="0"/>
              <a:t>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AUTO_INCREMENT)</a:t>
            </a:r>
          </a:p>
          <a:p>
            <a:r>
              <a:rPr lang="de-DE" sz="1800" dirty="0"/>
              <a:t>Auto-Commit nach Öffnen der DB einschalten mit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 </a:t>
            </a:r>
          </a:p>
          <a:p>
            <a:r>
              <a:rPr lang="de-DE" sz="1800" dirty="0"/>
              <a:t>CURRENT_TIMESTAMP kann auch als DEFAULT-Wert bei CREATE TABLE festgelegt werden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044860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777DDD1-1F5F-2E92-DF09-21670E78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/>
              <a:t> Werte in der DB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F95818-B3B8-B954-56DF-6E8752DF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099594"/>
          </a:xfrm>
        </p:spPr>
        <p:txBody>
          <a:bodyPr>
            <a:normAutofit fontScale="85000" lnSpcReduction="20000"/>
          </a:bodyPr>
          <a:lstStyle/>
          <a:p>
            <a:r>
              <a:rPr lang="de-DE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-Werte in der DB werden vom Datenbankmodul in Python bei Ausführung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korrekt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umgewandelt.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– Werte können jedoch nicht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b="1" dirty="0"/>
              <a:t>f-Strings</a:t>
            </a:r>
            <a:r>
              <a:rPr lang="de-DE" dirty="0"/>
              <a:t> verwendet werden, deshalb sollte man Datenfelder, die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enthalten können, vorher in einen leeren String ("") umwandeln, falls Bedarf dafür besteht.</a:t>
            </a:r>
          </a:p>
          <a:p>
            <a:r>
              <a:rPr lang="de-DE" dirty="0"/>
              <a:t>Da die Zeile/Datensatz aber normalerweise ein Tupel ist (nicht bei allen Datenbank-</a:t>
            </a:r>
            <a:r>
              <a:rPr lang="de-DE" dirty="0" err="1"/>
              <a:t>Connectoren</a:t>
            </a:r>
            <a:r>
              <a:rPr lang="de-DE" dirty="0"/>
              <a:t>!), wäre eine Änderung nicht möglich, deshalb ist vorher noch eine Umwandlung in eine Liste notwendig: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88CD05-813D-1092-93E7-89B20D027D80}"/>
              </a:ext>
            </a:extLst>
          </p:cNvPr>
          <p:cNvSpPr txBox="1"/>
          <p:nvPr/>
        </p:nvSpPr>
        <p:spPr>
          <a:xfrm>
            <a:off x="576064" y="5288631"/>
            <a:ext cx="8316416" cy="14773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Zeile von Tupel in Liste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[2]==None: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[2]="" 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von None    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[2]:10}")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fString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817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Datum und Uhrzeit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85388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Prinzipiell kann man ein Datum / eine Uhrzeit in Python als String speichern,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meindatum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"01.01.2023"</a:t>
            </a:r>
            <a:r>
              <a:rPr lang="de-DE" dirty="0"/>
              <a:t>.</a:t>
            </a:r>
          </a:p>
          <a:p>
            <a:r>
              <a:rPr lang="de-DE" dirty="0"/>
              <a:t>Das kann jedoch Nachteile haben, wenn man mit den Werten rechnen, sie sortieren oder anders formatiert will als sie gespeichert/erzeugt worden sind (z.B.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01/01/23</a:t>
            </a:r>
            <a:r>
              <a:rPr lang="de-DE" dirty="0"/>
              <a:t>) oder beim Speichern in Datenbanken.</a:t>
            </a:r>
          </a:p>
          <a:p>
            <a:r>
              <a:rPr lang="de-DE" dirty="0"/>
              <a:t>Deshalb gibt es in Python das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, welches es ermöglicht verschiedene Zeitobjekte zu erzeugen, und zwar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(Uhrzeit),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(Datum) und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(Datum und Uhrzeit kombiniert)</a:t>
            </a:r>
          </a:p>
          <a:p>
            <a:r>
              <a:rPr lang="de-DE" dirty="0"/>
              <a:t>Der Zeitbereich ist dabei vom 01.01.0001 bis zum 31.12.9999 – viel größer als die Unix-Time!</a:t>
            </a:r>
          </a:p>
          <a:p>
            <a:pPr marL="0" indent="0">
              <a:buNone/>
            </a:pPr>
            <a:r>
              <a:rPr lang="de-DE" dirty="0"/>
              <a:t>Beispiele: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908F07-D6E5-AC00-92DB-6401894BE43B}"/>
              </a:ext>
            </a:extLst>
          </p:cNvPr>
          <p:cNvSpPr txBox="1"/>
          <p:nvPr/>
        </p:nvSpPr>
        <p:spPr>
          <a:xfrm>
            <a:off x="457200" y="5257799"/>
            <a:ext cx="7595349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zeit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(13, 34, 22)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Uhrzeit 13:34:22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datum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(1912, 6, 23)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Geburtstag A. Turing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(1969, 7, 21, 3, 56)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Mondlandung Apollo XI</a:t>
            </a: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am 21.7.1969 um 03:56</a:t>
            </a:r>
          </a:p>
        </p:txBody>
      </p:sp>
    </p:spTree>
    <p:extLst>
      <p:ext uri="{BB962C8B-B14F-4D97-AF65-F5344CB8AC3E}">
        <p14:creationId xmlns:p14="http://schemas.microsoft.com/office/powerpoint/2010/main" val="35883804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227895"/>
            <a:ext cx="8579296" cy="410445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Objekten kann Python Datum, Zeit oder beides speichern.</a:t>
            </a:r>
          </a:p>
          <a:p>
            <a:r>
              <a:rPr lang="de-DE" dirty="0"/>
              <a:t>Die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Klasse bietet eine Menge interessanter Objekte und Methoden und berücksichtigt den Kalender (Schaltjahre etc.).</a:t>
            </a:r>
          </a:p>
          <a:p>
            <a:r>
              <a:rPr lang="de-DE" dirty="0"/>
              <a:t>Es gibt außerdem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Objekte, mit denen man Differenzen zwischen Zeitpunkten errechnen kann.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 entstehen z.B. automatisch, wenn man 2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– Objekte miteinander subtrahiert.</a:t>
            </a:r>
          </a:p>
          <a:p>
            <a:r>
              <a:rPr lang="de-DE" dirty="0"/>
              <a:t>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 kann z.B. man aus einer Datenbank auslesen (TIMESTAMP-Spalte) oder mit der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– Funktion/Methode erzeugen: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275712" y="5353133"/>
            <a:ext cx="8701421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jetzt = datetime.datetime.now()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Aktuelles datetime-Objekt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bescherung = datetime.datetime(2023,12,24,20,15)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bescherung - jetzt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Subtraktion erzeugt timedelta-Objekt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Zeit bis Bescherung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:",d)</a:t>
            </a:r>
          </a:p>
        </p:txBody>
      </p:sp>
    </p:spTree>
    <p:extLst>
      <p:ext uri="{BB962C8B-B14F-4D97-AF65-F5344CB8AC3E}">
        <p14:creationId xmlns:p14="http://schemas.microsoft.com/office/powerpoint/2010/main" val="14284349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 aus Eingaben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556791"/>
            <a:ext cx="8579296" cy="5301209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Im Prinzip kann man Datumseingaben in Python auch als Strings behandeln, dann sind aber Fehleingaben möglich (z.B. "32.12.2023")</a:t>
            </a:r>
          </a:p>
          <a:p>
            <a:r>
              <a:rPr lang="de-DE" dirty="0"/>
              <a:t>Besser ist, Datumeingaben durch Umwandlung in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-Objekte einfach auf Gültigkeit zu prüfen.</a:t>
            </a:r>
          </a:p>
          <a:p>
            <a:r>
              <a:rPr lang="de-DE" dirty="0"/>
              <a:t>Vor der Umwandlung sollte man die Eingabe mit Hilfe der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split</a:t>
            </a:r>
            <a:r>
              <a:rPr lang="de-DE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</a:t>
            </a:r>
            <a:r>
              <a:rPr lang="de-DE" dirty="0"/>
              <a:t>-Methode in eine Liste umwandeln, z.B. "31.12.2023" </a:t>
            </a:r>
            <a:r>
              <a:rPr lang="de-DE" dirty="0">
                <a:sym typeface="Wingdings" panose="05000000000000000000" pitchFamily="2" charset="2"/>
              </a:rPr>
              <a:t>in</a:t>
            </a:r>
            <a:r>
              <a:rPr lang="de-DE" dirty="0"/>
              <a:t>  ["31","12",2023"]</a:t>
            </a:r>
          </a:p>
          <a:p>
            <a:r>
              <a:rPr lang="de-DE" dirty="0"/>
              <a:t>Dann lässt sich ein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sz="3100" dirty="0"/>
              <a:t>-Objekt</a:t>
            </a:r>
            <a:r>
              <a:rPr lang="de-DE" dirty="0"/>
              <a:t> einfach mit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datetime.datetime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jahr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monat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tag) </a:t>
            </a:r>
            <a:r>
              <a:rPr lang="de-DE" dirty="0"/>
              <a:t>erzeugen: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Tipp: Eine String zu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 - Konvertierung kann man auch mit der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strptime</a:t>
            </a:r>
            <a:r>
              <a:rPr lang="de-DE" sz="31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(…) </a:t>
            </a:r>
            <a:r>
              <a:rPr lang="de-DE"/>
              <a:t>Funktion durchführen</a:t>
            </a:r>
            <a:r>
              <a:rPr lang="de-DE" dirty="0"/>
              <a:t>. Siehe auch </a:t>
            </a:r>
            <a:r>
              <a:rPr lang="de-DE" dirty="0">
                <a:hlinkClick r:id="rId2"/>
              </a:rPr>
              <a:t>https://www.programiz.com/python-programming/datetime/strptime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397837" y="4365104"/>
            <a:ext cx="8579296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e = input("Datum eingeben&gt;")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als String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e.split(".")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String an den "." aufsplitten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dt= datetime.datetime(d[2], d[1], d[0])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Datetime-Objekt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:",dt)</a:t>
            </a:r>
          </a:p>
        </p:txBody>
      </p:sp>
    </p:spTree>
    <p:extLst>
      <p:ext uri="{BB962C8B-B14F-4D97-AF65-F5344CB8AC3E}">
        <p14:creationId xmlns:p14="http://schemas.microsoft.com/office/powerpoint/2010/main" val="18369404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E9D01-CF53-31E1-1A8F-CB4BC930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3462C3-D838-FEF4-5C34-84EFBF24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1" y="1196752"/>
            <a:ext cx="8712968" cy="525172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Man kann </a:t>
            </a:r>
            <a:r>
              <a:rPr lang="de-DE" dirty="0" err="1"/>
              <a:t>datetime</a:t>
            </a:r>
            <a:r>
              <a:rPr lang="de-DE" dirty="0"/>
              <a:t>-Objekte zwar behelfsweise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/>
              <a:t> ausgeben, aber in einem </a:t>
            </a:r>
            <a:r>
              <a:rPr lang="de-DE" dirty="0" err="1"/>
              <a:t>fString</a:t>
            </a:r>
            <a:r>
              <a:rPr lang="de-DE" dirty="0"/>
              <a:t> funktionieren sie nur bedingt – auch kann man sie nicht direkt in eine Datenbank einfügen (SQL-Insert ist ein String).</a:t>
            </a:r>
          </a:p>
          <a:p>
            <a:r>
              <a:rPr lang="de-DE" dirty="0"/>
              <a:t>Die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dirty="0"/>
              <a:t> – Methode ermöglicht ein mit Formatcodes frei definierbares Umwandeln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Objekts in einen String, der sich vielseitig verwenden lässt und funktioniert bei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,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-Objekten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Überblick mit allen Formatierungs-Codes </a:t>
            </a:r>
            <a:r>
              <a:rPr lang="de-DE" dirty="0">
                <a:hlinkClick r:id="rId2"/>
              </a:rPr>
              <a:t>https://www.programiz.com/python-programming/datetime/strftime</a:t>
            </a:r>
            <a:r>
              <a:rPr lang="de-DE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1588C-E924-44C0-0B7C-36867D04FE08}"/>
              </a:ext>
            </a:extLst>
          </p:cNvPr>
          <p:cNvSpPr txBox="1"/>
          <p:nvPr/>
        </p:nvSpPr>
        <p:spPr>
          <a:xfrm>
            <a:off x="355757" y="3212976"/>
            <a:ext cx="856895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200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Modul für internationale Regionaleinstellungen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locale.setlocale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locale.LC_ALL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de_de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Umstellen auf Deutsch, z.B. für Wochentage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jetzt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datetime.datetime.now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# Aktuelles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%Y-%m-%d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MySQL-kompatibles DATETIME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%A, %</a:t>
            </a:r>
            <a:r>
              <a:rPr lang="de-DE" sz="12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d.%m.%Y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Selbst ausgedachter Zeitstempel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{'ISO-Zeit (MySQL-INSERT-kompatibel)&gt;':40} {db_jetzt:30}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{'Selbstdefinierter Zeitstempel&gt;':40}{zs_jetzt:30}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696213-276C-7785-BC64-7101EA70DD7A}"/>
              </a:ext>
            </a:extLst>
          </p:cNvPr>
          <p:cNvSpPr txBox="1"/>
          <p:nvPr/>
        </p:nvSpPr>
        <p:spPr>
          <a:xfrm>
            <a:off x="948796" y="6165304"/>
            <a:ext cx="724640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"MySQL retrieves and displays DATETIME values in ' </a:t>
            </a:r>
            <a:r>
              <a:rPr lang="en-US" sz="1400" b="1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YYYY-MM-DD hh:mm:ss</a:t>
            </a: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' format. </a:t>
            </a:r>
            <a:b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supported range is '1000-01-01 00:00:00' to '9999-12-31 23:59:59' ."</a:t>
            </a:r>
            <a:endParaRPr lang="de-DE" sz="1400" i="1"/>
          </a:p>
        </p:txBody>
      </p:sp>
    </p:spTree>
    <p:extLst>
      <p:ext uri="{BB962C8B-B14F-4D97-AF65-F5344CB8AC3E}">
        <p14:creationId xmlns:p14="http://schemas.microsoft.com/office/powerpoint/2010/main" val="10104539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00ED7-D97F-EA4C-0EB0-3A3D336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09B1B-711C-B912-874B-2E9469E5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08324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Beim Subtrahieren von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Objekten erhält man automatisch ein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Objekt.</a:t>
            </a:r>
          </a:p>
          <a:p>
            <a:r>
              <a:rPr lang="de-DE"/>
              <a:t>Aus dem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 kann man mit der Methode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.days </a:t>
            </a:r>
            <a:r>
              <a:rPr lang="de-DE"/>
              <a:t>in Tage umrechnen,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.total_seconds() </a:t>
            </a:r>
            <a:r>
              <a:rPr lang="de-DE"/>
              <a:t>in Sekunden: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1C5517-7505-00E3-1F38-205B96101A60}"/>
              </a:ext>
            </a:extLst>
          </p:cNvPr>
          <p:cNvSpPr txBox="1"/>
          <p:nvPr/>
        </p:nvSpPr>
        <p:spPr>
          <a:xfrm>
            <a:off x="179512" y="4091088"/>
            <a:ext cx="8856984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jetzt=datetime.datetime.now()  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Jetziger Zeitstempel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dt=datetime.datetime(2005,12,24)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Zeitstempel 24.12.2005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diff = jetzt - dt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Differenz --&gt; timedelta Objekt wird erzeugt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print(diff,"(timedelta-Objekt)")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,"Tage")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*24,"Stunden")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total_seconds()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,"Sekunden")</a:t>
            </a:r>
          </a:p>
        </p:txBody>
      </p:sp>
    </p:spTree>
    <p:extLst>
      <p:ext uri="{BB962C8B-B14F-4D97-AF65-F5344CB8AC3E}">
        <p14:creationId xmlns:p14="http://schemas.microsoft.com/office/powerpoint/2010/main" val="14443050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96CB4-05FA-3017-D112-4EF4F0C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D6F52-73E2-161E-3553-AC4F9497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01008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Will man einen String (z.B. eine Eingabe) in ein datetime – Objekt umwanden, so kann man statt der Zerlegung des Strings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.split(…) </a:t>
            </a:r>
            <a:r>
              <a:rPr lang="de-DE"/>
              <a:t>auch die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strptime() </a:t>
            </a:r>
            <a:r>
              <a:rPr lang="de-DE"/>
              <a:t>– Funktion verwenden.</a:t>
            </a:r>
          </a:p>
          <a:p>
            <a:r>
              <a:rPr lang="de-DE"/>
              <a:t>Argumente der Funktion sind der String und ein Formatierungsstring. Dabei werden die gleichen Formatierungscodes wie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 verwendet.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304EC4-4CD5-2009-7B14-CA0D0C845605}"/>
              </a:ext>
            </a:extLst>
          </p:cNvPr>
          <p:cNvSpPr txBox="1"/>
          <p:nvPr/>
        </p:nvSpPr>
        <p:spPr>
          <a:xfrm>
            <a:off x="251520" y="5198367"/>
            <a:ext cx="8669361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datetime as </a:t>
            </a:r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</a:p>
          <a:p>
            <a:endParaRPr lang="de-DE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dstring =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"08.11.1895"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der Entdeckung Roentgenstrahlung als String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dto = dt.datetime.strptime(dstring,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"%d.%m.%Y"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in datetime-Objekt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differenz = dt.datetime.now() - dto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timedelta-Berechnung zu heute bzw. jetzt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print(differenz.days,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"Tage seit Entdeckung Roentgens"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 in Tagen</a:t>
            </a:r>
          </a:p>
        </p:txBody>
      </p:sp>
    </p:spTree>
    <p:extLst>
      <p:ext uri="{BB962C8B-B14F-4D97-AF65-F5344CB8AC3E}">
        <p14:creationId xmlns:p14="http://schemas.microsoft.com/office/powerpoint/2010/main" val="360617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Arithmetische Operatoren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47650"/>
              </p:ext>
            </p:extLst>
          </p:nvPr>
        </p:nvGraphicFramePr>
        <p:xfrm>
          <a:off x="423190" y="1417638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842322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008782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   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Addition, Subtraktion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x=-3-5+10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(mit Text)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 mit Strings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s="Apollo"+" "+"11"</a:t>
                      </a:r>
                    </a:p>
                    <a:p>
                      <a:r>
                        <a:rPr lang="de-DE" sz="2000" dirty="0"/>
                        <a:t>(Ergebnis “Apollo 11“)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    /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Multiplikation,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y=5*2/4</a:t>
                      </a:r>
                    </a:p>
                    <a:p>
                      <a:r>
                        <a:rPr lang="de-DE" sz="2000" dirty="0"/>
                        <a:t>(Ergebnis 2.5)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Potenzieren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v=10**3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(Ergebnis 1000)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6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Modulo </a:t>
                      </a:r>
                      <a:br>
                        <a:rPr lang="de-DE" sz="2000"/>
                      </a:br>
                      <a:r>
                        <a:rPr lang="de-DE" sz="2000"/>
                        <a:t>(=Rest einer Division)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z=20%6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Ganzzahldivision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(Floor Division)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a=29//10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+=   -=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Inkrement, Dekrement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i-=1</a:t>
                      </a:r>
                    </a:p>
                    <a:p>
                      <a:r>
                        <a:rPr lang="de-DE" sz="2000" dirty="0"/>
                        <a:t>(Mindert i um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818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714B9-012A-6EEC-CBC2-AAE2F7C2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Modul </a:t>
            </a:r>
            <a:r>
              <a:rPr lang="de-DE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br>
              <a:rPr lang="de-DE" dirty="0"/>
            </a:br>
            <a:r>
              <a:rPr lang="de-DE" sz="2700" dirty="0"/>
              <a:t>(Spezielle Funktionen für Systemzeit, </a:t>
            </a:r>
            <a:r>
              <a:rPr lang="de-DE" sz="2700" dirty="0" err="1"/>
              <a:t>Epoch</a:t>
            </a:r>
            <a:r>
              <a:rPr lang="de-DE" sz="2700" dirty="0"/>
              <a:t> und Zeitzonen)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10F93-19A1-6977-D3AA-86393291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0080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time.localtime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mit der aktuellen Zeit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time.gmtime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Ereugt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in GMT/UTC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time.ctime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einen Standardstring mit der aktuellen Zeit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time.mktime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(t) </a:t>
            </a:r>
            <a:r>
              <a:rPr lang="de-DE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-Zahl mit der Anzahl d. Sekunden seit dem 1.1.1970 00:00)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aus der aktuellen Zeit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(Sekunden seit 1.1.1970)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time.sleep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(3.78) </a:t>
            </a:r>
            <a:r>
              <a:rPr lang="de-DE" dirty="0">
                <a:sym typeface="Wingdings" panose="05000000000000000000" pitchFamily="2" charset="2"/>
              </a:rPr>
              <a:t> Pausiert das Python-Programm für 3.78s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sec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time.monotonic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Zeigt die Anzahl der Sekunden seit dem Systemstart an, nicht abhängig von der Zeiteinstellung des OS</a:t>
            </a: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time.process_time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3100" dirty="0">
                <a:sym typeface="Wingdings" panose="05000000000000000000" pitchFamily="2" charset="2"/>
              </a:rPr>
              <a:t> Erzeugt die vom aktuellen Prozess verbrauchte CPU-Zeit in Sekunden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t.strftime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 einen String, siehe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2900" b="1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strptime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String mit der Zeit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</a:t>
            </a:r>
          </a:p>
          <a:p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time.timezone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3100" dirty="0">
                <a:sym typeface="Wingdings" panose="05000000000000000000" pitchFamily="2" charset="2"/>
              </a:rPr>
              <a:t> Zeigt den Unterschied zwischen UTC und lokaler Zeit aus Sicht von UTC in Sekunden an (In Deutschland also eine negative Zahl)</a:t>
            </a:r>
          </a:p>
          <a:p>
            <a:endParaRPr lang="de-DE" sz="3100" dirty="0"/>
          </a:p>
        </p:txBody>
      </p:sp>
    </p:spTree>
    <p:extLst>
      <p:ext uri="{BB962C8B-B14F-4D97-AF65-F5344CB8AC3E}">
        <p14:creationId xmlns:p14="http://schemas.microsoft.com/office/powerpoint/2010/main" val="42041222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33A13-A2B1-5279-E06B-86067261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XAMPP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70087-5D69-44D8-D9BF-3B82AE224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6" y="1350620"/>
            <a:ext cx="8579296" cy="2764904"/>
          </a:xfrm>
        </p:spPr>
        <p:txBody>
          <a:bodyPr>
            <a:normAutofit fontScale="85000" lnSpcReduction="10000"/>
          </a:bodyPr>
          <a:lstStyle/>
          <a:p>
            <a:r>
              <a:rPr lang="de-DE"/>
              <a:t>Entwickler-Komplettpaket mit Apache-Webserver, MariaDB, PHP und Perl (Skriptsprache)</a:t>
            </a:r>
          </a:p>
          <a:p>
            <a:r>
              <a:rPr lang="de-DE"/>
              <a:t>Außerdem dabei: phpMyAdmin, Filezilla (FTP-Server), Mercury (Mailserver), Tomcat (Java-Webserver)</a:t>
            </a:r>
          </a:p>
          <a:p>
            <a:r>
              <a:rPr lang="de-DE"/>
              <a:t>Multiplattform (Win, macOS, Linux)</a:t>
            </a:r>
          </a:p>
          <a:p>
            <a:r>
              <a:rPr lang="de-DE"/>
              <a:t>Download von </a:t>
            </a:r>
            <a:r>
              <a:rPr lang="de-DE">
                <a:hlinkClick r:id="rId2"/>
              </a:rPr>
              <a:t>www.apachefriends.org</a:t>
            </a:r>
            <a:r>
              <a:rPr lang="de-DE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3366E-EBF4-DD7A-D7E5-C3D64A3B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5524"/>
            <a:ext cx="4252667" cy="27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39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636912"/>
            <a:ext cx="8784976" cy="1470025"/>
          </a:xfrm>
        </p:spPr>
        <p:txBody>
          <a:bodyPr>
            <a:normAutofit/>
          </a:bodyPr>
          <a:lstStyle/>
          <a:p>
            <a:r>
              <a:rPr lang="de-DE" dirty="0"/>
              <a:t>Mit </a:t>
            </a:r>
            <a:r>
              <a:rPr lang="de-DE" dirty="0" err="1"/>
              <a:t>Tkinter</a:t>
            </a:r>
            <a:r>
              <a:rPr lang="de-DE" dirty="0"/>
              <a:t> in Python grafische</a:t>
            </a:r>
            <a:br>
              <a:rPr lang="de-DE" dirty="0"/>
            </a:br>
            <a:r>
              <a:rPr lang="de-DE" dirty="0"/>
              <a:t>Benutzeroberflächen programmieren</a:t>
            </a:r>
          </a:p>
        </p:txBody>
      </p:sp>
    </p:spTree>
    <p:extLst>
      <p:ext uri="{BB962C8B-B14F-4D97-AF65-F5344CB8AC3E}">
        <p14:creationId xmlns:p14="http://schemas.microsoft.com/office/powerpoint/2010/main" val="11447416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7CF52-0433-4602-B72B-78389985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Exkurs: Was macht eine ergonomische GUI aus?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F7C78-B880-444A-B5A6-90A56AAC0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Selbstbeschreibungsfähigkeit</a:t>
            </a:r>
          </a:p>
          <a:p>
            <a:r>
              <a:rPr lang="de-DE" dirty="0"/>
              <a:t>Wenig Fluchtlinien</a:t>
            </a:r>
          </a:p>
          <a:p>
            <a:r>
              <a:rPr lang="de-DE" dirty="0"/>
              <a:t>Farbgestaltung</a:t>
            </a:r>
          </a:p>
          <a:p>
            <a:pPr lvl="1"/>
            <a:r>
              <a:rPr lang="de-DE" dirty="0"/>
              <a:t>Farben sparsam verwenden</a:t>
            </a:r>
          </a:p>
          <a:p>
            <a:pPr lvl="1"/>
            <a:r>
              <a:rPr lang="de-DE" dirty="0"/>
              <a:t>Ungünstige Farbkombinationen vermeiden</a:t>
            </a:r>
          </a:p>
          <a:p>
            <a:pPr lvl="1"/>
            <a:r>
              <a:rPr lang="de-DE" dirty="0"/>
              <a:t>Farbfehlsichtigkeit berücksichtigen</a:t>
            </a:r>
          </a:p>
          <a:p>
            <a:r>
              <a:rPr lang="de-DE" dirty="0"/>
              <a:t>Erwartungs-/Erfahrungskonformität</a:t>
            </a:r>
          </a:p>
          <a:p>
            <a:r>
              <a:rPr lang="de-DE" dirty="0"/>
              <a:t>Schrift</a:t>
            </a:r>
          </a:p>
          <a:p>
            <a:pPr lvl="1"/>
            <a:r>
              <a:rPr lang="de-DE" b="1" i="1" dirty="0"/>
              <a:t>Kursiv</a:t>
            </a:r>
            <a:r>
              <a:rPr lang="de-DE" dirty="0"/>
              <a:t> und GROSSSCHREIBUNG vermeiden</a:t>
            </a:r>
          </a:p>
          <a:p>
            <a:pPr lvl="1"/>
            <a:r>
              <a:rPr lang="de-DE" dirty="0"/>
              <a:t>Serifenlos, gut lesbar, sinnvolle Größe</a:t>
            </a:r>
          </a:p>
          <a:p>
            <a:r>
              <a:rPr lang="de-DE" dirty="0"/>
              <a:t>Anordnung von Informationen</a:t>
            </a:r>
          </a:p>
          <a:p>
            <a:pPr lvl="1"/>
            <a:r>
              <a:rPr lang="de-DE" dirty="0"/>
              <a:t>Gruppierungen nach fachlichen Aspekten</a:t>
            </a:r>
          </a:p>
          <a:p>
            <a:pPr lvl="1"/>
            <a:r>
              <a:rPr lang="de-DE" dirty="0"/>
              <a:t>Sinnvolle Reihenfolge</a:t>
            </a:r>
          </a:p>
          <a:p>
            <a:pPr lvl="1"/>
            <a:r>
              <a:rPr lang="de-DE" dirty="0"/>
              <a:t>Nicht zu viel Platz verschwenden</a:t>
            </a:r>
          </a:p>
          <a:p>
            <a:r>
              <a:rPr lang="de-DE" dirty="0"/>
              <a:t>Grundsätze der Dialoggestaltung nach DIN ISO 9241-110</a:t>
            </a:r>
          </a:p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97EDAD-49B0-439C-A1D7-F452D9DD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00200"/>
            <a:ext cx="3327909" cy="303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69BB1D9-0A70-4EDE-95A9-1B21023C1ED2}"/>
              </a:ext>
            </a:extLst>
          </p:cNvPr>
          <p:cNvSpPr txBox="1"/>
          <p:nvPr/>
        </p:nvSpPr>
        <p:spPr>
          <a:xfrm>
            <a:off x="6160021" y="4567495"/>
            <a:ext cx="24561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Kritikpunkte am Windows Drucken-Dialog</a:t>
            </a:r>
          </a:p>
        </p:txBody>
      </p:sp>
    </p:spTree>
    <p:extLst>
      <p:ext uri="{BB962C8B-B14F-4D97-AF65-F5344CB8AC3E}">
        <p14:creationId xmlns:p14="http://schemas.microsoft.com/office/powerpoint/2010/main" val="20717117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2ED7D-DECD-4277-BB7C-6D8F7CB0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Grafische Benutzeroberflächen (GUI) 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04A3A-9B5C-4865-936B-39FE8ECF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56792"/>
            <a:ext cx="9073008" cy="2808311"/>
          </a:xfrm>
        </p:spPr>
        <p:txBody>
          <a:bodyPr>
            <a:normAutofit fontScale="62500" lnSpcReduction="20000"/>
          </a:bodyPr>
          <a:lstStyle/>
          <a:p>
            <a:r>
              <a:rPr lang="de-DE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ist ein Modul für das multiplattform GUI-Toolkit </a:t>
            </a:r>
            <a:r>
              <a:rPr lang="de-DE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Tk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für die Programmiersprache Python. Der Name steht als Abkürzung für </a:t>
            </a:r>
            <a:r>
              <a:rPr lang="de-DE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ool</a:t>
            </a:r>
            <a:r>
              <a:rPr lang="de-DE" b="1">
                <a:solidFill>
                  <a:srgbClr val="FF0000"/>
                </a:solidFill>
                <a:latin typeface="arial" panose="020B0604020202020204" pitchFamily="34" charset="0"/>
              </a:rPr>
              <a:t>k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</a:t>
            </a:r>
            <a:r>
              <a:rPr lang="de-DE" b="1">
                <a:solidFill>
                  <a:srgbClr val="FF0000"/>
                </a:solidFill>
                <a:latin typeface="arial" panose="020B0604020202020204" pitchFamily="34" charset="0"/>
              </a:rPr>
              <a:t>inter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face. </a:t>
            </a:r>
          </a:p>
          <a:p>
            <a:r>
              <a:rPr lang="de-DE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war das erste GUI-Toolkit für Python, weshalb es inzwischen auf Mac OS und Windows zum Lieferumfang von Python gehört.</a:t>
            </a:r>
          </a:p>
          <a:p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Sämtliche Oberflächenelemente werden in Tkinter </a:t>
            </a:r>
            <a:r>
              <a:rPr lang="de-DE" b="1">
                <a:solidFill>
                  <a:srgbClr val="202124"/>
                </a:solidFill>
                <a:latin typeface="arial" panose="020B0604020202020204" pitchFamily="34" charset="0"/>
              </a:rPr>
              <a:t>Widgets</a:t>
            </a:r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 genannt, es gibt eine ganze Palette an Widgets, u.a.: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Checkbutton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Radiobutton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Combobox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(=mehrzeiliges Textfeld),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 (=einzeiliges Eingabefeld) , </a:t>
            </a:r>
            <a:r>
              <a:rPr lang="de-DE" sz="35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</a:t>
            </a:r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 (=Fensterbereiche),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Scrollbar</a:t>
            </a:r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 usw… 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20E745-7055-4A1A-A6E7-144B4F85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293096"/>
            <a:ext cx="5324960" cy="24928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E46E5E3-5259-47D4-8F11-F4CDBAB3D41F}"/>
              </a:ext>
            </a:extLst>
          </p:cNvPr>
          <p:cNvSpPr txBox="1"/>
          <p:nvPr/>
        </p:nvSpPr>
        <p:spPr>
          <a:xfrm>
            <a:off x="6804248" y="4797152"/>
            <a:ext cx="2339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/>
              <a:t>Mit dem gleichen Quellcode unterschiedliches, ans </a:t>
            </a:r>
            <a:br>
              <a:rPr lang="de-DE" sz="1600" i="1"/>
            </a:br>
            <a:r>
              <a:rPr lang="de-DE" sz="1600" i="1"/>
              <a:t>Betriebssystem</a:t>
            </a:r>
            <a:br>
              <a:rPr lang="de-DE" sz="1600" i="1"/>
            </a:br>
            <a:r>
              <a:rPr lang="de-DE" sz="1600" i="1"/>
              <a:t>angepasstes</a:t>
            </a:r>
          </a:p>
          <a:p>
            <a:pPr algn="ctr"/>
            <a:r>
              <a:rPr lang="de-DE" sz="1600" i="1"/>
              <a:t>Widget-Design je nach OS und Einstellung im OS</a:t>
            </a:r>
          </a:p>
        </p:txBody>
      </p:sp>
    </p:spTree>
    <p:extLst>
      <p:ext uri="{BB962C8B-B14F-4D97-AF65-F5344CB8AC3E}">
        <p14:creationId xmlns:p14="http://schemas.microsoft.com/office/powerpoint/2010/main" val="21325058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24549-D7B9-1E93-D961-72DCA607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403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Beispiele GUI-Sketches / </a:t>
            </a:r>
            <a:br>
              <a:rPr lang="de-DE" dirty="0"/>
            </a:br>
            <a:r>
              <a:rPr lang="de-DE" dirty="0"/>
              <a:t> Wireframes / Mockups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264EEC-EDE1-078E-E837-0F87A1A6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1417638"/>
            <a:ext cx="3382126" cy="2731442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8D932D-E390-0DDE-98EB-95B25F6FE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69" y="1478315"/>
            <a:ext cx="2264812" cy="20560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7597E3-FF84-1BD3-F628-C258BE4D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4491499"/>
            <a:ext cx="3516994" cy="2225699"/>
          </a:xfrm>
          <a:prstGeom prst="rect">
            <a:avLst/>
          </a:prstGeom>
        </p:spPr>
      </p:pic>
      <p:pic>
        <p:nvPicPr>
          <p:cNvPr id="1026" name="Picture 2" descr="5 herramientas gratis para crear mockups">
            <a:extLst>
              <a:ext uri="{FF2B5EF4-FFF2-40B4-BE49-F238E27FC236}">
                <a16:creationId xmlns:a16="http://schemas.microsoft.com/office/drawing/2014/main" id="{2018485D-3436-632D-45B1-F830E338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45024"/>
            <a:ext cx="3382126" cy="30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6A9E850-6ADE-B7D6-CCD9-6BA54535A94B}"/>
              </a:ext>
            </a:extLst>
          </p:cNvPr>
          <p:cNvSpPr txBox="1"/>
          <p:nvPr/>
        </p:nvSpPr>
        <p:spPr>
          <a:xfrm>
            <a:off x="8433621" y="2290171"/>
            <a:ext cx="59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Sketch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25D716-97B2-C769-BDFA-0F283E36FE76}"/>
              </a:ext>
            </a:extLst>
          </p:cNvPr>
          <p:cNvSpPr txBox="1"/>
          <p:nvPr/>
        </p:nvSpPr>
        <p:spPr>
          <a:xfrm>
            <a:off x="4585712" y="5373216"/>
            <a:ext cx="913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Wireframes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EA99DB-BB7A-8D04-1EB4-D2EB27B51CE4}"/>
              </a:ext>
            </a:extLst>
          </p:cNvPr>
          <p:cNvSpPr txBox="1"/>
          <p:nvPr/>
        </p:nvSpPr>
        <p:spPr>
          <a:xfrm>
            <a:off x="4130719" y="2506359"/>
            <a:ext cx="692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3221211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C2FBCA4-01FD-4D67-8E73-9A28A97A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32" y="1340768"/>
            <a:ext cx="6353175" cy="381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F62680-9F29-4513-B9F0-57B40D9C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Tkinter Widgets Überblick</a:t>
            </a:r>
          </a:p>
        </p:txBody>
      </p:sp>
      <p:pic>
        <p:nvPicPr>
          <p:cNvPr id="1030" name="Picture 6" descr="Using scrolled text widgets | Python GUI Programming Cookbook - Second  Edition">
            <a:extLst>
              <a:ext uri="{FF2B5EF4-FFF2-40B4-BE49-F238E27FC236}">
                <a16:creationId xmlns:a16="http://schemas.microsoft.com/office/drawing/2014/main" id="{A4443BF8-18E8-427C-AE62-D1F41598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400" y="4804207"/>
            <a:ext cx="2952328" cy="20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kinter Listbox">
            <a:extLst>
              <a:ext uri="{FF2B5EF4-FFF2-40B4-BE49-F238E27FC236}">
                <a16:creationId xmlns:a16="http://schemas.microsoft.com/office/drawing/2014/main" id="{14CE9F97-DD3D-45EB-B925-B46DD2224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03410"/>
            <a:ext cx="1958715" cy="12799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egende: mit gebogener Linie 13">
            <a:extLst>
              <a:ext uri="{FF2B5EF4-FFF2-40B4-BE49-F238E27FC236}">
                <a16:creationId xmlns:a16="http://schemas.microsoft.com/office/drawing/2014/main" id="{AB680613-8C90-4181-BC35-4A28FE1D2488}"/>
              </a:ext>
            </a:extLst>
          </p:cNvPr>
          <p:cNvSpPr/>
          <p:nvPr/>
        </p:nvSpPr>
        <p:spPr>
          <a:xfrm>
            <a:off x="7239325" y="2907315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937"/>
              <a:gd name="adj6" fmla="val -115045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tk.Frame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85D70183-AEFB-48ED-86A8-7BC344192FF8}"/>
              </a:ext>
            </a:extLst>
          </p:cNvPr>
          <p:cNvSpPr/>
          <p:nvPr/>
        </p:nvSpPr>
        <p:spPr>
          <a:xfrm>
            <a:off x="2660948" y="5943386"/>
            <a:ext cx="1301823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783"/>
              <a:gd name="adj6" fmla="val -2584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tk.Scrollbar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1000EE2-DCC6-4B53-8205-A71F3F5A8541}"/>
              </a:ext>
            </a:extLst>
          </p:cNvPr>
          <p:cNvSpPr/>
          <p:nvPr/>
        </p:nvSpPr>
        <p:spPr>
          <a:xfrm>
            <a:off x="2653418" y="5391661"/>
            <a:ext cx="1089501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6"/>
              <a:gd name="adj6" fmla="val -9443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tk.Listbox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72AC3BD-4891-4E8B-931E-8FE28763960D}"/>
              </a:ext>
            </a:extLst>
          </p:cNvPr>
          <p:cNvSpPr/>
          <p:nvPr/>
        </p:nvSpPr>
        <p:spPr>
          <a:xfrm>
            <a:off x="7260150" y="2025581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2898"/>
              <a:gd name="adj6" fmla="val -6626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tk.Button</a:t>
            </a:r>
          </a:p>
        </p:txBody>
      </p:sp>
      <p:sp>
        <p:nvSpPr>
          <p:cNvPr id="13" name="Legende: mit gebogener Linie 12">
            <a:extLst>
              <a:ext uri="{FF2B5EF4-FFF2-40B4-BE49-F238E27FC236}">
                <a16:creationId xmlns:a16="http://schemas.microsoft.com/office/drawing/2014/main" id="{415A8379-8700-4805-BFFA-576054AAA63B}"/>
              </a:ext>
            </a:extLst>
          </p:cNvPr>
          <p:cNvSpPr/>
          <p:nvPr/>
        </p:nvSpPr>
        <p:spPr>
          <a:xfrm>
            <a:off x="2087724" y="1305515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0956"/>
              <a:gd name="adj6" fmla="val -10894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tk.Menu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EDCFFA-DE58-4868-A9A0-710A10309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429000"/>
            <a:ext cx="2562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6D8F9D3F-A753-45E9-ABCD-8F404C8F1C78}"/>
              </a:ext>
            </a:extLst>
          </p:cNvPr>
          <p:cNvSpPr/>
          <p:nvPr/>
        </p:nvSpPr>
        <p:spPr>
          <a:xfrm>
            <a:off x="7260150" y="1229194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0878"/>
              <a:gd name="adj6" fmla="val -26333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tk.Label</a:t>
            </a:r>
          </a:p>
        </p:txBody>
      </p:sp>
    </p:spTree>
    <p:extLst>
      <p:ext uri="{BB962C8B-B14F-4D97-AF65-F5344CB8AC3E}">
        <p14:creationId xmlns:p14="http://schemas.microsoft.com/office/powerpoint/2010/main" val="3843492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2ED7D-DECD-4277-BB7C-6D8F7CB0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152272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Grundaufbau einer </a:t>
            </a:r>
            <a:br>
              <a:rPr lang="de-DE"/>
            </a:br>
            <a:r>
              <a:rPr lang="de-DE"/>
              <a:t>Applikation mit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04A3A-9B5C-4865-936B-39FE8ECF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2" y="1351663"/>
            <a:ext cx="9036496" cy="315745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de-DE" dirty="0"/>
              <a:t>Modul </a:t>
            </a:r>
            <a:r>
              <a:rPr lang="de-DE" dirty="0" err="1"/>
              <a:t>Tkinter</a:t>
            </a:r>
            <a:r>
              <a:rPr lang="de-DE" dirty="0"/>
              <a:t> importieren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 err="1"/>
              <a:t>Tk</a:t>
            </a:r>
            <a:r>
              <a:rPr lang="de-DE" dirty="0"/>
              <a:t>-Objekt erzeugen (das Hauptfenster)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Widget-Objekte und dazugehörige Events (z.B. was passiert beim Klick) erzeugen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Widgets </a:t>
            </a:r>
            <a:r>
              <a:rPr lang="de-DE" dirty="0" err="1"/>
              <a:t>postionieren</a:t>
            </a:r>
            <a:r>
              <a:rPr lang="de-DE" dirty="0"/>
              <a:t> (mit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dirty="0"/>
              <a:t>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</a:t>
            </a:r>
            <a:r>
              <a:rPr lang="de-DE" dirty="0"/>
              <a:t> oder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dirty="0"/>
              <a:t>)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aufrufen, um die GUI zeichnen zu lassen und auf Events zu warten (die so genannte Event-Loop)</a:t>
            </a:r>
          </a:p>
          <a:p>
            <a:pPr lvl="1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620826-2287-47FD-332D-0CAE12FF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5511"/>
            <a:ext cx="9144000" cy="19950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22063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58267-03C2-4635-8DAA-791C8E79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274638"/>
            <a:ext cx="7992888" cy="1143000"/>
          </a:xfrm>
        </p:spPr>
        <p:txBody>
          <a:bodyPr>
            <a:normAutofit/>
          </a:bodyPr>
          <a:lstStyle/>
          <a:p>
            <a:r>
              <a:rPr lang="de-DE"/>
              <a:t>Tk-Fenster und Button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9C148F-D0FF-4920-9037-C4FC500ED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1"/>
            <a:ext cx="9001000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Empfehlung: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dirty="0"/>
              <a:t>sämtliche Klassen und Methoden des Moduls importieren</a:t>
            </a:r>
          </a:p>
          <a:p>
            <a:r>
              <a:rPr lang="de-DE" dirty="0"/>
              <a:t>Nach Erzeugen eines Fensters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lassen sich Methoden zum anpassen aufrufen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.title() </a:t>
            </a:r>
            <a:r>
              <a:rPr lang="de-DE" dirty="0"/>
              <a:t>und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wm_geometry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)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Button() </a:t>
            </a:r>
            <a:r>
              <a:rPr lang="de-DE" dirty="0"/>
              <a:t>erzeugt man einen Button der hier mit der Methode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3100" dirty="0"/>
              <a:t>mit x/y-Koordinate </a:t>
            </a:r>
            <a:r>
              <a:rPr lang="de-DE" dirty="0"/>
              <a:t>im Fenster positioniert wird.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zeichnet das GUI und wartet dann auf Events (in unserem Beispiel auf den Button-Klick)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64FE5-6FA3-452B-B31E-85E00F8F42E9}"/>
              </a:ext>
            </a:extLst>
          </p:cNvPr>
          <p:cNvSpPr txBox="1"/>
          <p:nvPr/>
        </p:nvSpPr>
        <p:spPr>
          <a:xfrm>
            <a:off x="559523" y="4077072"/>
            <a:ext cx="8024954" cy="26776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komplett importieren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Neues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()-Objekt (Fenster)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 Applikation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Fenster-Titel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400x200+500+400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Fenstergröße und -position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btnClose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Beenden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window.destroy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 mit Aufruf der Methode .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destroy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btnClose.place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(x=160, y=80)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Button-Position mit .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genau festlegen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Oberfläche zeichnen und Events abwarten</a:t>
            </a:r>
          </a:p>
        </p:txBody>
      </p:sp>
    </p:spTree>
    <p:extLst>
      <p:ext uri="{BB962C8B-B14F-4D97-AF65-F5344CB8AC3E}">
        <p14:creationId xmlns:p14="http://schemas.microsoft.com/office/powerpoint/2010/main" val="8707632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5D512-F02A-4A51-A0A6-D10A3684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Tk-Fenster mit Button und</a:t>
            </a:r>
            <a:br>
              <a:rPr lang="de-DE"/>
            </a:br>
            <a:r>
              <a:rPr lang="de-DE"/>
              <a:t>formatiertem Textfeld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AE6E6D-D831-421B-9044-61487AF39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01136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Das Widget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Entry() </a:t>
            </a:r>
            <a:r>
              <a:rPr lang="de-DE" dirty="0"/>
              <a:t>kann zur einzeiligen Texteingabe und –Ausgabe genutzt werden.</a:t>
            </a:r>
          </a:p>
          <a:p>
            <a:r>
              <a:rPr lang="de-DE" dirty="0"/>
              <a:t>Beim Erzeugen des leeren Textfelds kann man die Breite in Zeichen angeben, sowie die Ausrichtung.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3F18B13-87A0-4073-8904-9CFF85FC24D8}"/>
              </a:ext>
            </a:extLst>
          </p:cNvPr>
          <p:cNvSpPr txBox="1"/>
          <p:nvPr/>
        </p:nvSpPr>
        <p:spPr>
          <a:xfrm>
            <a:off x="899592" y="3207211"/>
            <a:ext cx="7416824" cy="34778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 Methoden und Klassen importieren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Prozedur zum Text einfügen, wird vom Button aufgerufen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entry.insert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(END, 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Welt"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 erzeugen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Spezialanwendung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Titel mit title()-Methode zuweisen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300x100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Größe angeben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Entry(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20 Zeichen breit, zentriert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entry.configure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Calibri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14))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Schriftart im Textfeld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entry.pack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Layout-Manager "pack" mit 20px vertikalem "</a:t>
            </a:r>
            <a:r>
              <a:rPr lang="de-DE" sz="11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 mich, Du Nase!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klick)</a:t>
            </a:r>
          </a:p>
          <a:p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 mit Aufruf des Commandos (Prozedur) klick()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btn.pack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Layout-Manager "pack" für den Button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GUI zeichnen und auf Events warten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D86191-D709-314E-AB61-4D2C16AD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5712254"/>
            <a:ext cx="2222773" cy="9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1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16632"/>
            <a:ext cx="7283152" cy="1143000"/>
          </a:xfrm>
        </p:spPr>
        <p:txBody>
          <a:bodyPr/>
          <a:lstStyle/>
          <a:p>
            <a:r>
              <a:rPr lang="de-DE"/>
              <a:t>Boolesche / Binäre Algebra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048907"/>
              </p:ext>
            </p:extLst>
          </p:nvPr>
        </p:nvGraphicFramePr>
        <p:xfrm>
          <a:off x="323528" y="1196752"/>
          <a:ext cx="8496944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77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934657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139010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and 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 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Logische Operatoren für </a:t>
                      </a:r>
                      <a:r>
                        <a:rPr lang="de-DE" sz="2000"/>
                        <a:t>Boolesche Ausdrücke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x=True and </a:t>
                      </a:r>
                      <a:r>
                        <a:rPr lang="de-DE" sz="2000"/>
                        <a:t>not False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True</a:t>
                      </a:r>
                    </a:p>
                    <a:p>
                      <a:r>
                        <a:rPr lang="de-DE" sz="2000"/>
                        <a:t>y=(3&gt;2) and not(4&gt;3)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False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s1=0b1001 | 0b0110</a:t>
                      </a:r>
                    </a:p>
                    <a:p>
                      <a:r>
                        <a:rPr lang="de-DE" sz="2000" dirty="0"/>
                        <a:t>(Ergebnis 0b1111 bzw.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AND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s2=0b1011 </a:t>
                      </a:r>
                      <a:r>
                        <a:rPr lang="de-DE" sz="2000" dirty="0"/>
                        <a:t>&amp; 0b0110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 </a:t>
                      </a:r>
                      <a:r>
                        <a:rPr lang="de-DE" sz="2000" dirty="0"/>
                        <a:t>bzw</a:t>
                      </a:r>
                      <a:r>
                        <a:rPr lang="de-DE" sz="2000"/>
                        <a:t>. 2)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XOR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s3=0b1001 ^ 0b1111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s4=0b0001&lt;&lt;2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rechts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s5=0b0110</a:t>
                      </a:r>
                      <a:r>
                        <a:rPr lang="de-DE" sz="2000" dirty="0"/>
                        <a:t>&gt;&gt;1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bin(…)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Umwandlung in Dualzahlendarstellung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s6=bin(10)</a:t>
                      </a:r>
                    </a:p>
                    <a:p>
                      <a:r>
                        <a:rPr lang="de-DE" sz="2000" dirty="0"/>
                        <a:t>(Ergebnis 0b1010)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33000"/>
                  </a:ext>
                </a:extLst>
              </a:tr>
            </a:tbl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8670C0-E832-4ADB-8A05-3134D7EB5FE3}"/>
              </a:ext>
            </a:extLst>
          </p:cNvPr>
          <p:cNvSpPr/>
          <p:nvPr/>
        </p:nvSpPr>
        <p:spPr>
          <a:xfrm>
            <a:off x="251520" y="1196752"/>
            <a:ext cx="8640960" cy="11430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C2C2D6-9BA1-CC6B-8D1D-D1388FB12A4F}"/>
              </a:ext>
            </a:extLst>
          </p:cNvPr>
          <p:cNvSpPr txBox="1"/>
          <p:nvPr/>
        </p:nvSpPr>
        <p:spPr>
          <a:xfrm>
            <a:off x="1331640" y="6500272"/>
            <a:ext cx="60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Siehe auch </a:t>
            </a:r>
            <a:r>
              <a:rPr lang="de-DE">
                <a:hlinkClick r:id="rId2"/>
              </a:rPr>
              <a:t>https://realpython.com/python-bitwise-operators/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6252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B5360-B9CF-3CC9-17A0-759EAC2C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Hauptfenster </a:t>
            </a:r>
            <a:r>
              <a:rPr lang="de-DE" b="1" dirty="0" err="1">
                <a:latin typeface="Consolas" panose="020B0609020204030204" pitchFamily="49" charset="0"/>
              </a:rPr>
              <a:t>Tk</a:t>
            </a:r>
            <a:r>
              <a:rPr lang="de-DE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EE9954-9E28-ADB2-9BC7-EBD084FE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57800"/>
          </a:xfrm>
        </p:spPr>
        <p:txBody>
          <a:bodyPr>
            <a:normAutofit fontScale="70000" lnSpcReduction="20000"/>
          </a:bodyPr>
          <a:lstStyle/>
          <a:p>
            <a:r>
              <a:rPr lang="de-DE" sz="2900" b="1" dirty="0" err="1">
                <a:latin typeface="Consolas" panose="020B0609020204030204" pitchFamily="49" charset="0"/>
              </a:rPr>
              <a:t>win</a:t>
            </a:r>
            <a:r>
              <a:rPr lang="de-DE" sz="2900" b="1" dirty="0">
                <a:latin typeface="Consolas" panose="020B0609020204030204" pitchFamily="49" charset="0"/>
              </a:rPr>
              <a:t> = </a:t>
            </a:r>
            <a:r>
              <a:rPr lang="de-DE" sz="2900" b="1" dirty="0" err="1">
                <a:latin typeface="Consolas" panose="020B0609020204030204" pitchFamily="49" charset="0"/>
              </a:rPr>
              <a:t>Tk</a:t>
            </a:r>
            <a:r>
              <a:rPr lang="de-DE" sz="29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das Fensterobjekt</a:t>
            </a:r>
          </a:p>
          <a:p>
            <a:r>
              <a:rPr lang="de-DE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win.title</a:t>
            </a:r>
            <a:r>
              <a:rPr lang="de-DE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("Applikation") </a:t>
            </a:r>
            <a:r>
              <a:rPr lang="de-DE" dirty="0">
                <a:sym typeface="Wingdings" panose="05000000000000000000" pitchFamily="2" charset="2"/>
              </a:rPr>
              <a:t> Der Fenstertitel</a:t>
            </a:r>
          </a:p>
          <a:p>
            <a:r>
              <a:rPr lang="de-DE" sz="3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window.wm_geometry</a:t>
            </a:r>
            <a:r>
              <a:rPr lang="de-DE" sz="3100" b="1" dirty="0">
                <a:latin typeface="Consolas" panose="020B0609020204030204" pitchFamily="49" charset="0"/>
                <a:sym typeface="Wingdings" panose="05000000000000000000" pitchFamily="2" charset="2"/>
              </a:rPr>
              <a:t>("300x200") </a:t>
            </a:r>
            <a:r>
              <a:rPr lang="de-DE" dirty="0">
                <a:sym typeface="Wingdings" panose="05000000000000000000" pitchFamily="2" charset="2"/>
              </a:rPr>
              <a:t> Bestimmt die Größe des Fensters in Pixeln</a:t>
            </a:r>
          </a:p>
          <a:p>
            <a:r>
              <a:rPr lang="fr-FR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win.option_add</a:t>
            </a:r>
            <a:r>
              <a:rPr lang="fr-FR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("*font", "Calibri 12")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Legt</a:t>
            </a:r>
            <a:r>
              <a:rPr lang="fr-FR" dirty="0">
                <a:sym typeface="Wingdings" panose="05000000000000000000" pitchFamily="2" charset="2"/>
              </a:rPr>
              <a:t> den </a:t>
            </a:r>
            <a:r>
              <a:rPr lang="fr-FR" dirty="0" err="1">
                <a:sym typeface="Wingdings" panose="05000000000000000000" pitchFamily="2" charset="2"/>
              </a:rPr>
              <a:t>Standardfont</a:t>
            </a:r>
            <a:r>
              <a:rPr lang="fr-FR" dirty="0">
                <a:sym typeface="Wingdings" panose="05000000000000000000" pitchFamily="2" charset="2"/>
              </a:rPr>
              <a:t> des </a:t>
            </a:r>
            <a:r>
              <a:rPr lang="fr-FR" dirty="0" err="1">
                <a:sym typeface="Wingdings" panose="05000000000000000000" pitchFamily="2" charset="2"/>
              </a:rPr>
              <a:t>Fensters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fest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win.iconbitmap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("myicon.ico") </a:t>
            </a:r>
            <a:r>
              <a:rPr lang="en-US" dirty="0">
                <a:sym typeface="Wingdings" panose="05000000000000000000" pitchFamily="2" charset="2"/>
              </a:rPr>
              <a:t> Feder-Icon </a:t>
            </a:r>
            <a:r>
              <a:rPr lang="en-US" dirty="0" err="1">
                <a:sym typeface="Wingdings" panose="05000000000000000000" pitchFamily="2" charset="2"/>
              </a:rPr>
              <a:t>austauschen</a:t>
            </a:r>
            <a:r>
              <a:rPr lang="en-US" dirty="0">
                <a:sym typeface="Wingdings" panose="05000000000000000000" pitchFamily="2" charset="2"/>
              </a:rPr>
              <a:t>, muss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.</a:t>
            </a:r>
            <a:r>
              <a:rPr lang="en-US" dirty="0" err="1">
                <a:sym typeface="Wingdings" panose="05000000000000000000" pitchFamily="2" charset="2"/>
              </a:rPr>
              <a:t>ico</a:t>
            </a:r>
            <a:r>
              <a:rPr lang="en-US" dirty="0">
                <a:sym typeface="Wingdings" panose="05000000000000000000" pitchFamily="2" charset="2"/>
              </a:rPr>
              <a:t> – Format (24-Bit Bitmap </a:t>
            </a:r>
            <a:r>
              <a:rPr lang="en-US" dirty="0" err="1">
                <a:sym typeface="Wingdings" panose="05000000000000000000" pitchFamily="2" charset="2"/>
              </a:rPr>
              <a:t>umbenannt</a:t>
            </a:r>
            <a:r>
              <a:rPr lang="en-US" dirty="0">
                <a:sym typeface="Wingdings" panose="05000000000000000000" pitchFamily="2" charset="2"/>
              </a:rPr>
              <a:t>) </a:t>
            </a:r>
            <a:r>
              <a:rPr lang="en-US" dirty="0" err="1">
                <a:sym typeface="Wingdings" panose="05000000000000000000" pitchFamily="2" charset="2"/>
              </a:rPr>
              <a:t>vorliegen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sollte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quadratisch</a:t>
            </a:r>
            <a:r>
              <a:rPr lang="en-US" dirty="0">
                <a:sym typeface="Wingdings" panose="05000000000000000000" pitchFamily="2" charset="2"/>
              </a:rPr>
              <a:t> sein</a:t>
            </a:r>
          </a:p>
          <a:p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win.resizable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(width=False, height=False) </a:t>
            </a:r>
            <a:r>
              <a:rPr lang="en-US" sz="3100" dirty="0">
                <a:sym typeface="Wingdings" panose="05000000000000000000" pitchFamily="2" charset="2"/>
              </a:rPr>
              <a:t> </a:t>
            </a:r>
            <a:r>
              <a:rPr lang="en-US" sz="3100" dirty="0" err="1">
                <a:sym typeface="Wingdings" panose="05000000000000000000" pitchFamily="2" charset="2"/>
              </a:rPr>
              <a:t>Schränkt</a:t>
            </a:r>
            <a:r>
              <a:rPr lang="en-US" sz="3100" dirty="0">
                <a:sym typeface="Wingdings" panose="05000000000000000000" pitchFamily="2" charset="2"/>
              </a:rPr>
              <a:t> die </a:t>
            </a:r>
            <a:r>
              <a:rPr lang="en-US" sz="3100" dirty="0" err="1">
                <a:sym typeface="Wingdings" panose="05000000000000000000" pitchFamily="2" charset="2"/>
              </a:rPr>
              <a:t>Größen-Veränderbarkeit</a:t>
            </a:r>
            <a:r>
              <a:rPr lang="en-US" sz="3100" dirty="0">
                <a:sym typeface="Wingdings" panose="05000000000000000000" pitchFamily="2" charset="2"/>
              </a:rPr>
              <a:t> des Fensters in </a:t>
            </a:r>
            <a:r>
              <a:rPr lang="en-US" sz="3100" dirty="0" err="1">
                <a:sym typeface="Wingdings" panose="05000000000000000000" pitchFamily="2" charset="2"/>
              </a:rPr>
              <a:t>Breite</a:t>
            </a:r>
            <a:r>
              <a:rPr lang="en-US" sz="3100" dirty="0">
                <a:sym typeface="Wingdings" panose="05000000000000000000" pitchFamily="2" charset="2"/>
              </a:rPr>
              <a:t> und/</a:t>
            </a:r>
            <a:r>
              <a:rPr lang="en-US" sz="3100" dirty="0" err="1">
                <a:sym typeface="Wingdings" panose="05000000000000000000" pitchFamily="2" charset="2"/>
              </a:rPr>
              <a:t>oder</a:t>
            </a:r>
            <a:r>
              <a:rPr lang="en-US" sz="3100" dirty="0">
                <a:sym typeface="Wingdings" panose="05000000000000000000" pitchFamily="2" charset="2"/>
              </a:rPr>
              <a:t> </a:t>
            </a:r>
            <a:r>
              <a:rPr lang="en-US" sz="3100" dirty="0" err="1">
                <a:sym typeface="Wingdings" panose="05000000000000000000" pitchFamily="2" charset="2"/>
              </a:rPr>
              <a:t>Höhe</a:t>
            </a:r>
            <a:r>
              <a:rPr lang="en-US" sz="3100" dirty="0">
                <a:sym typeface="Wingdings" panose="05000000000000000000" pitchFamily="2" charset="2"/>
              </a:rPr>
              <a:t> </a:t>
            </a:r>
            <a:r>
              <a:rPr lang="en-US" sz="3100" dirty="0" err="1">
                <a:sym typeface="Wingdings" panose="05000000000000000000" pitchFamily="2" charset="2"/>
              </a:rPr>
              <a:t>ein</a:t>
            </a:r>
            <a:endParaRPr lang="en-US" sz="31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Fenster-</a:t>
            </a:r>
            <a:r>
              <a:rPr lang="en-US" dirty="0" err="1">
                <a:sym typeface="Wingdings" panose="05000000000000000000" pitchFamily="2" charset="2"/>
              </a:rPr>
              <a:t>Eigenschaften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festlegen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</a:t>
            </a:r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toolwindow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Schließsymbol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('-topmost',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immer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Vordergrund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</a:t>
            </a:r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fullscreen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Vollbild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16F328-331D-67F2-4678-910E9926E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9" b="60222"/>
          <a:stretch/>
        </p:blipFill>
        <p:spPr>
          <a:xfrm>
            <a:off x="6444208" y="5373216"/>
            <a:ext cx="2376264" cy="60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272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4A912-7786-0B47-0F03-DBC5330D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00" y="116632"/>
            <a:ext cx="7992888" cy="994122"/>
          </a:xfrm>
        </p:spPr>
        <p:txBody>
          <a:bodyPr>
            <a:noAutofit/>
          </a:bodyPr>
          <a:lstStyle/>
          <a:p>
            <a:r>
              <a:rPr lang="de-DE" sz="3600" dirty="0"/>
              <a:t>Die Widgets </a:t>
            </a:r>
            <a:r>
              <a:rPr lang="de-DE" sz="3600" b="1" dirty="0"/>
              <a:t>Label</a:t>
            </a:r>
            <a:r>
              <a:rPr lang="de-DE" sz="3600" dirty="0"/>
              <a:t>(), </a:t>
            </a:r>
            <a:r>
              <a:rPr lang="de-DE" sz="3600" b="1" dirty="0"/>
              <a:t>Entry</a:t>
            </a:r>
            <a:r>
              <a:rPr lang="de-DE" sz="3600" dirty="0"/>
              <a:t>() und </a:t>
            </a:r>
            <a:r>
              <a:rPr lang="de-DE" sz="3600" b="1" dirty="0"/>
              <a:t>Button</a:t>
            </a:r>
            <a:r>
              <a:rPr lang="de-DE" sz="3600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3B23B5-2E4A-ED21-F3B0-BC6701217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9108504" cy="5832648"/>
          </a:xfrm>
        </p:spPr>
        <p:txBody>
          <a:bodyPr>
            <a:normAutofit fontScale="77500" lnSpcReduction="20000"/>
          </a:bodyPr>
          <a:lstStyle/>
          <a:p>
            <a:r>
              <a:rPr lang="de-DE" sz="2400" b="1" dirty="0">
                <a:latin typeface="Consolas" panose="020B0609020204030204" pitchFamily="49" charset="0"/>
              </a:rPr>
              <a:t>Label(</a:t>
            </a:r>
            <a:r>
              <a:rPr lang="de-DE" sz="2400" b="1" dirty="0" err="1">
                <a:latin typeface="Consolas" panose="020B0609020204030204" pitchFamily="49" charset="0"/>
              </a:rPr>
              <a:t>win</a:t>
            </a:r>
            <a:r>
              <a:rPr lang="de-DE" sz="2400" b="1" dirty="0">
                <a:latin typeface="Consolas" panose="020B0609020204030204" pitchFamily="49" charset="0"/>
              </a:rPr>
              <a:t>, …) </a:t>
            </a:r>
            <a:r>
              <a:rPr lang="de-DE" sz="2800" dirty="0"/>
              <a:t>kann man für Beschriftungen nutzen, mögliche Argumente sind: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</a:rPr>
              <a:t>text</a:t>
            </a:r>
            <a:r>
              <a:rPr lang="de-DE" sz="2000" b="1" dirty="0">
                <a:latin typeface="Consolas" panose="020B0609020204030204" pitchFamily="49" charset="0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</a:rPr>
              <a:t>Labeltext</a:t>
            </a:r>
            <a:r>
              <a:rPr lang="de-DE" sz="2000" b="1" dirty="0">
                <a:latin typeface="Consolas" panose="020B0609020204030204" pitchFamily="49" charset="0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der angezeigt wird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font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"Arial 11 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bold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Schriftart im Label</a:t>
            </a:r>
          </a:p>
          <a:p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Entry(</a:t>
            </a:r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, …) </a:t>
            </a:r>
            <a:r>
              <a:rPr lang="de-DE" sz="2800" dirty="0">
                <a:sym typeface="Wingdings" panose="05000000000000000000" pitchFamily="2" charset="2"/>
              </a:rPr>
              <a:t>kann zur Ein- und Ausgabe genutzt werden</a:t>
            </a:r>
            <a:br>
              <a:rPr lang="de-DE" sz="2800" dirty="0">
                <a:sym typeface="Wingdings" panose="05000000000000000000" pitchFamily="2" charset="2"/>
              </a:rPr>
            </a:b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Beispiel: entry1 = Entry(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=8, 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="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center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")</a:t>
            </a:r>
            <a:endParaRPr lang="de-DE" sz="2000" b="1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8 </a:t>
            </a:r>
            <a:r>
              <a:rPr lang="de-DE" sz="2400" dirty="0">
                <a:sym typeface="Wingdings" panose="05000000000000000000" pitchFamily="2" charset="2"/>
              </a:rPr>
              <a:t> Das Feld ist 8 Zeichen breit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center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im Feld ist zentriert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right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im Feld ist rechtsbündig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readonly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Das Feld ist schreibgeschützt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font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=("Bahnschrift",10))  </a:t>
            </a:r>
            <a:r>
              <a:rPr lang="de-DE" sz="2400" dirty="0">
                <a:sym typeface="Wingdings" panose="05000000000000000000" pitchFamily="2" charset="2"/>
              </a:rPr>
              <a:t> Schriftart im Feld</a:t>
            </a:r>
          </a:p>
          <a:p>
            <a:pPr lvl="1"/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="normal") </a:t>
            </a:r>
            <a:r>
              <a:rPr lang="de-DE" sz="2400" dirty="0">
                <a:sym typeface="Wingdings" panose="05000000000000000000" pitchFamily="2" charset="2"/>
              </a:rPr>
              <a:t> Schreibschutz abschalten</a:t>
            </a:r>
          </a:p>
          <a:p>
            <a:pPr lvl="1"/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="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readonly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") </a:t>
            </a:r>
            <a:r>
              <a:rPr lang="de-DE" sz="2400" dirty="0">
                <a:sym typeface="Wingdings" panose="05000000000000000000" pitchFamily="2" charset="2"/>
              </a:rPr>
              <a:t> Schreibschutz wieder einschalten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a = entry1.get() </a:t>
            </a:r>
            <a:r>
              <a:rPr lang="de-DE" sz="2400" dirty="0">
                <a:sym typeface="Wingdings" panose="05000000000000000000" pitchFamily="2" charset="2"/>
              </a:rPr>
              <a:t>liest den Inhalt des </a:t>
            </a:r>
            <a:r>
              <a:rPr lang="de-DE" sz="2400" dirty="0" err="1">
                <a:sym typeface="Wingdings" panose="05000000000000000000" pitchFamily="2" charset="2"/>
              </a:rPr>
              <a:t>Entryfeld</a:t>
            </a:r>
            <a:r>
              <a:rPr lang="de-DE" sz="2400" dirty="0">
                <a:sym typeface="Wingdings" panose="05000000000000000000" pitchFamily="2" charset="2"/>
              </a:rPr>
              <a:t> in die Variable a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entry1.delete(0, END) </a:t>
            </a:r>
            <a:r>
              <a:rPr lang="de-DE" sz="2400" dirty="0">
                <a:sym typeface="Wingdings" panose="05000000000000000000" pitchFamily="2" charset="2"/>
              </a:rPr>
              <a:t> Löscht den gesamten Inhalt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entry1.insert(0, b) </a:t>
            </a:r>
            <a:r>
              <a:rPr lang="de-DE" sz="2400" dirty="0">
                <a:sym typeface="Wingdings" panose="05000000000000000000" pitchFamily="2" charset="2"/>
              </a:rPr>
              <a:t> Schreibt die Variable b in das </a:t>
            </a:r>
            <a:r>
              <a:rPr lang="de-DE" sz="2400" dirty="0" err="1">
                <a:sym typeface="Wingdings" panose="05000000000000000000" pitchFamily="2" charset="2"/>
              </a:rPr>
              <a:t>Entryfeld</a:t>
            </a:r>
            <a:endParaRPr lang="de-DE" sz="24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Button(</a:t>
            </a:r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, …) </a:t>
            </a:r>
            <a:r>
              <a:rPr lang="de-DE" sz="2800" dirty="0">
                <a:sym typeface="Wingdings" panose="05000000000000000000" pitchFamily="2" charset="2"/>
              </a:rPr>
              <a:t>erzeugt einen anklickbaren Button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Klickmich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Die Button-Beschriftung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command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berechne  </a:t>
            </a:r>
            <a:r>
              <a:rPr lang="de-DE" sz="2400" dirty="0">
                <a:sym typeface="Wingdings" panose="05000000000000000000" pitchFamily="2" charset="2"/>
              </a:rPr>
              <a:t> Führt beim Klicken die Funktion berechne() aus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12 </a:t>
            </a:r>
            <a:r>
              <a:rPr lang="de-DE" sz="2400" dirty="0">
                <a:sym typeface="Wingdings" panose="05000000000000000000" pitchFamily="2" charset="2"/>
              </a:rPr>
              <a:t> Breite des Buttons </a:t>
            </a:r>
            <a:r>
              <a:rPr lang="de-DE" sz="2400">
                <a:sym typeface="Wingdings" panose="05000000000000000000" pitchFamily="2" charset="2"/>
              </a:rPr>
              <a:t>12 Zeichen</a:t>
            </a:r>
            <a:endParaRPr lang="de-DE" sz="2400" dirty="0">
              <a:sym typeface="Wingdings" panose="05000000000000000000" pitchFamily="2" charset="2"/>
            </a:endParaRPr>
          </a:p>
          <a:p>
            <a:endParaRPr lang="de-DE" sz="2800" dirty="0">
              <a:sym typeface="Wingdings" panose="05000000000000000000" pitchFamily="2" charset="2"/>
            </a:endParaRPr>
          </a:p>
          <a:p>
            <a:pPr lvl="1"/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607647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39B7-73D2-4452-BC07-62253787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74638"/>
            <a:ext cx="8280920" cy="1143000"/>
          </a:xfrm>
        </p:spPr>
        <p:txBody>
          <a:bodyPr>
            <a:noAutofit/>
          </a:bodyPr>
          <a:lstStyle/>
          <a:p>
            <a:r>
              <a:rPr lang="de-DE" sz="3600" b="1" dirty="0">
                <a:latin typeface="Consolas" panose="020B0609020204030204" pitchFamily="49" charset="0"/>
              </a:rPr>
              <a:t>Entry</a:t>
            </a:r>
            <a:r>
              <a:rPr lang="de-DE" sz="3600" dirty="0"/>
              <a:t> und </a:t>
            </a:r>
            <a:r>
              <a:rPr lang="de-DE" sz="3600" b="1" dirty="0">
                <a:latin typeface="Consolas" panose="020B0609020204030204" pitchFamily="49" charset="0"/>
              </a:rPr>
              <a:t>Label </a:t>
            </a:r>
            <a:r>
              <a:rPr lang="de-DE" sz="3600" dirty="0"/>
              <a:t>- Widgets mit dem </a:t>
            </a:r>
            <a:r>
              <a:rPr lang="de-DE" sz="36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place</a:t>
            </a:r>
            <a:r>
              <a:rPr lang="de-DE" sz="36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r>
              <a:rPr lang="de-DE" sz="3600" dirty="0"/>
              <a:t>- Layoutmanager platzieren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83AB9-97A3-4ED2-8F4F-AD1616F9E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484785"/>
            <a:ext cx="8291264" cy="252027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Zum Platzieren von Widgets gibt es 3 Möglichkeiten ("Layout-Manager"), nämlich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  <a:r>
              <a:rPr lang="de-DE" dirty="0"/>
              <a:t> und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man sollte in einem Fenster-Objekt nur eine der drei verwenden.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(x=…, y=…) </a:t>
            </a:r>
            <a:r>
              <a:rPr lang="de-DE" dirty="0"/>
              <a:t>platziert Elemente pixelgenau im Fenster.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C4F6D4-DF11-45C2-9AD1-81EB68D9BF15}"/>
              </a:ext>
            </a:extLst>
          </p:cNvPr>
          <p:cNvSpPr txBox="1"/>
          <p:nvPr/>
        </p:nvSpPr>
        <p:spPr>
          <a:xfrm>
            <a:off x="683568" y="3972831"/>
            <a:ext cx="5186035" cy="280076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100" b="1" dirty="0" err="1">
                <a:effectLst/>
                <a:latin typeface="Consolas" panose="020B0609020204030204" pitchFamily="49" charset="0"/>
              </a:rPr>
              <a:t>from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tkinter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import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 *</a:t>
            </a:r>
          </a:p>
          <a:p>
            <a:br>
              <a:rPr lang="de-DE" sz="1100" b="1" dirty="0">
                <a:effectLst/>
                <a:latin typeface="Consolas" panose="020B0609020204030204" pitchFamily="49" charset="0"/>
              </a:rPr>
            </a:br>
            <a:r>
              <a:rPr lang="de-DE" sz="1100" b="1" dirty="0" err="1">
                <a:effectLst/>
                <a:latin typeface="Consolas" panose="020B0609020204030204" pitchFamily="49" charset="0"/>
              </a:rPr>
              <a:t>win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 =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Tk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sz="1100" b="1" dirty="0" err="1">
                <a:effectLst/>
                <a:latin typeface="Consolas" panose="020B0609020204030204" pitchFamily="49" charset="0"/>
              </a:rPr>
              <a:t>win.wm_geometry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("250x130")</a:t>
            </a:r>
          </a:p>
          <a:p>
            <a:r>
              <a:rPr lang="de-DE" sz="1100" b="1" dirty="0" err="1">
                <a:effectLst/>
                <a:latin typeface="Consolas" panose="020B0609020204030204" pitchFamily="49" charset="0"/>
              </a:rPr>
              <a:t>win.title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("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place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-Demo")</a:t>
            </a:r>
          </a:p>
          <a:p>
            <a:r>
              <a:rPr lang="de-DE" sz="1100" b="1" dirty="0" err="1">
                <a:effectLst/>
                <a:latin typeface="Consolas" panose="020B0609020204030204" pitchFamily="49" charset="0"/>
              </a:rPr>
              <a:t>win.wm_attributes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('-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toolwindow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', 'True') </a:t>
            </a:r>
            <a:r>
              <a:rPr lang="de-DE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# Einfaches Fenster</a:t>
            </a:r>
          </a:p>
          <a:p>
            <a:br>
              <a:rPr lang="de-DE" sz="1100" b="1" dirty="0">
                <a:effectLst/>
                <a:latin typeface="Consolas" panose="020B0609020204030204" pitchFamily="49" charset="0"/>
              </a:rPr>
            </a:br>
            <a:r>
              <a:rPr lang="de-DE" sz="1100" b="1" dirty="0">
                <a:effectLst/>
                <a:latin typeface="Consolas" panose="020B0609020204030204" pitchFamily="49" charset="0"/>
              </a:rPr>
              <a:t>lbl1 = Label(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win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text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="Meine Anwendung",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font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="Arial 16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bold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de-DE" sz="1100" b="1" dirty="0">
                <a:effectLst/>
                <a:latin typeface="Consolas" panose="020B0609020204030204" pitchFamily="49" charset="0"/>
              </a:rPr>
              <a:t>lbl2 = Label(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win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text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="Eingabe:")</a:t>
            </a:r>
          </a:p>
          <a:p>
            <a:r>
              <a:rPr lang="de-DE" sz="1100" b="1" dirty="0">
                <a:effectLst/>
                <a:latin typeface="Consolas" panose="020B0609020204030204" pitchFamily="49" charset="0"/>
              </a:rPr>
              <a:t>ent1 = Entry(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win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width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=16)</a:t>
            </a:r>
          </a:p>
          <a:p>
            <a:br>
              <a:rPr lang="de-DE" sz="1100" b="1" dirty="0">
                <a:effectLst/>
                <a:latin typeface="Consolas" panose="020B0609020204030204" pitchFamily="49" charset="0"/>
              </a:rPr>
            </a:br>
            <a:r>
              <a:rPr lang="de-DE" sz="11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lbl1.place(x=20, y=20) </a:t>
            </a:r>
            <a:r>
              <a:rPr lang="de-DE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 Platzieren mit Angabe der x/y-Koordinate</a:t>
            </a:r>
          </a:p>
          <a:p>
            <a:r>
              <a:rPr lang="de-DE" sz="11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lbl2.place(x=20, y=70)</a:t>
            </a:r>
          </a:p>
          <a:p>
            <a:r>
              <a:rPr lang="de-DE" sz="11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ent1.place(x=80, y=70)</a:t>
            </a:r>
          </a:p>
          <a:p>
            <a:br>
              <a:rPr lang="de-DE" sz="1100" b="1" dirty="0">
                <a:effectLst/>
                <a:latin typeface="Consolas" panose="020B0609020204030204" pitchFamily="49" charset="0"/>
              </a:rPr>
            </a:br>
            <a:r>
              <a:rPr lang="de-DE" sz="1100" b="1" dirty="0" err="1">
                <a:effectLst/>
                <a:latin typeface="Consolas" panose="020B0609020204030204" pitchFamily="49" charset="0"/>
              </a:rPr>
              <a:t>win.mainloop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99EC1A-237F-2E22-63DA-E36735DE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4396102"/>
            <a:ext cx="3000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207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39B7-73D2-4452-BC07-62253787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76864" cy="1143000"/>
          </a:xfrm>
        </p:spPr>
        <p:txBody>
          <a:bodyPr>
            <a:normAutofit fontScale="90000"/>
          </a:bodyPr>
          <a:lstStyle/>
          <a:p>
            <a:r>
              <a:rPr lang="de-DE" sz="4000" b="1" dirty="0">
                <a:latin typeface="Consolas" panose="020B0609020204030204" pitchFamily="49" charset="0"/>
              </a:rPr>
              <a:t>Entry</a:t>
            </a:r>
            <a:r>
              <a:rPr lang="de-DE" dirty="0"/>
              <a:t> und </a:t>
            </a:r>
            <a:r>
              <a:rPr lang="de-DE" sz="4000" b="1" dirty="0">
                <a:latin typeface="Consolas" panose="020B0609020204030204" pitchFamily="49" charset="0"/>
              </a:rPr>
              <a:t>Label</a:t>
            </a:r>
            <a:r>
              <a:rPr lang="de-DE" sz="3600" b="1" dirty="0">
                <a:latin typeface="Consolas" panose="020B0609020204030204" pitchFamily="49" charset="0"/>
              </a:rPr>
              <a:t> </a:t>
            </a:r>
            <a:r>
              <a:rPr lang="de-DE" sz="3600" dirty="0"/>
              <a:t>- </a:t>
            </a:r>
            <a:r>
              <a:rPr lang="de-DE" dirty="0"/>
              <a:t>Widgets mit dem </a:t>
            </a:r>
            <a:r>
              <a:rPr lang="de-DE" sz="31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.pack()</a:t>
            </a:r>
            <a:r>
              <a:rPr lang="de-DE" dirty="0"/>
              <a:t>- Layoutmanager platzieren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83AB9-97A3-4ED2-8F4F-AD1616F9E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484784"/>
            <a:ext cx="8291264" cy="4525963"/>
          </a:xfrm>
        </p:spPr>
        <p:txBody>
          <a:bodyPr/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.pack() </a:t>
            </a:r>
            <a:r>
              <a:rPr lang="de-DE" dirty="0"/>
              <a:t>platziert Elemente standardmäßig Zentriert und Oben (</a:t>
            </a:r>
            <a:r>
              <a:rPr lang="de-DE" dirty="0" err="1"/>
              <a:t>center</a:t>
            </a:r>
            <a:r>
              <a:rPr lang="de-DE" dirty="0"/>
              <a:t> bzw. top), was oft recht sinnvoll ist.</a:t>
            </a:r>
          </a:p>
          <a:p>
            <a:r>
              <a:rPr lang="de-DE" dirty="0"/>
              <a:t>Durch Nutzung der Optionen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 </a:t>
            </a:r>
            <a:r>
              <a:rPr lang="de-DE" dirty="0"/>
              <a:t>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 </a:t>
            </a:r>
            <a:r>
              <a:rPr lang="de-DE" dirty="0"/>
              <a:t>kann man Label und Text-Elemente sinnvoll nebeneinander platzieren: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C4F6D4-DF11-45C2-9AD1-81EB68D9BF15}"/>
              </a:ext>
            </a:extLst>
          </p:cNvPr>
          <p:cNvSpPr txBox="1"/>
          <p:nvPr/>
        </p:nvSpPr>
        <p:spPr>
          <a:xfrm>
            <a:off x="899592" y="4543269"/>
            <a:ext cx="4993675" cy="22929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("pack-Demo") 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("250x150")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="Eingabe:")  # Label erzeugen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ent1 = Text(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=15)	     # Textfeld erzeugen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=20)    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Label nach links</a:t>
            </a:r>
          </a:p>
          <a:p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ent1.pack(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=RIGHT, 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=20)   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Textfeld nach rechts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58124A-A1FB-45E8-A153-FBB6EF2C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058" y="4543269"/>
            <a:ext cx="25717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232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BB437-2EFE-400C-AF24-FD4AA186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Noch mehr Widgets hinzufügen mit unterschiedlichen Frames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306456-374E-4738-AA1A-DA58CCA6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363272" cy="1431277"/>
          </a:xfrm>
        </p:spPr>
        <p:txBody>
          <a:bodyPr>
            <a:normAutofit fontScale="62500" lnSpcReduction="20000"/>
          </a:bodyPr>
          <a:lstStyle/>
          <a:p>
            <a:r>
              <a:rPr lang="de-DE"/>
              <a:t>Hat man mehrere Widgets unterschiedlicher Anzahl nebeneinander angeordnet, so erzeugt man am besten für jede neue Widget-Gruppe einen Frame. </a:t>
            </a:r>
          </a:p>
          <a:p>
            <a:r>
              <a:rPr lang="de-DE"/>
              <a:t>Die Frames sind dann, was 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  <a:r>
              <a:rPr lang="de-DE"/>
              <a:t>angeht, weitgehend unabhängig und teilen sich den Platz im gesamten root-Window auf.</a:t>
            </a:r>
          </a:p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3E80266-951A-4921-885A-623C7BC043CE}"/>
              </a:ext>
            </a:extLst>
          </p:cNvPr>
          <p:cNvSpPr txBox="1"/>
          <p:nvPr/>
        </p:nvSpPr>
        <p:spPr>
          <a:xfrm>
            <a:off x="899592" y="2887682"/>
            <a:ext cx="6264696" cy="39703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("Label, Textfeld, Button mit 2 Frames")    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("400x150")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window.option_add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 "Lucida 20")     # Setzen eines Default Fonts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window.wm_attributes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('-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toolwindow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', 'True') # Löschen des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Icons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 = Frame(</a:t>
            </a:r>
            <a:r>
              <a:rPr lang="de-DE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für Label und Textfeld</a:t>
            </a: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frame1.pack()         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positionieren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="Eingabe:")   # Label erzeugen in frame1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ent1 = Entry(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 	 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erzeugen in frame1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ent1.pack(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nach rechts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 = Frame(</a:t>
            </a:r>
            <a:r>
              <a:rPr lang="de-DE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für den Button</a:t>
            </a: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frame2.pack()         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positionieren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="Start",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btn1.pack() # Button erzeugen und positionieren (im frame2)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981EFF-0CA1-493E-B08D-A5B8B7BA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155" y="5085183"/>
            <a:ext cx="3046995" cy="14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896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79BE0-919F-4781-A5E5-0F82233D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Beispiel-Applikation </a:t>
            </a:r>
            <a:br>
              <a:rPr lang="de-DE" sz="3600"/>
            </a:br>
            <a:r>
              <a:rPr lang="de-DE" sz="3600"/>
              <a:t>mit Ein- und Ausgabe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F6581-8409-41A2-99C7-A35DF6ED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172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pPr marL="0" indent="0">
              <a:buNone/>
            </a:pP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verarbeitung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celsius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(txt1.get())  # Auslesen aus Entry-Feld txt1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fahrenheit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celsius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1.8 + 32, 2)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txt2.delete(0, END)  	# Textfeld löschen ab Zeile 1, Zeichen 0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txt2.insert(END,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fahrenheit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# Ergebnis ins Textfeld schreiben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("Umrechnung Celsius in Fahrenheit")    </a:t>
            </a: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("350x180")</a:t>
            </a: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window.option_add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"Lucida 18")</a:t>
            </a: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window.wm_attributes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('-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'True')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frm1 = Frame(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# Frame für Label und Textfeld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frm1.pack()           # Frame positionieren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Label(frm1,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="Celsius:",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 # Label erzeugen in frm1 und mit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nach "Westen", also links ausrichten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txt1 = Entry(frm1,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=6) 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# Entry-Textfeld erzeugen in frm1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txt1.pack(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Textfeld nach rechts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frm2 = Frame(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# Frame für den Button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frm2.pack()           # Frame positionieren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Button(frm2,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="Start",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verarbeitung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btn1.pack() # Button erzeugen und positionieren (im frm2)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 = Frame(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# Frame für Label und Textfeld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frm3.pack()           # Frame positionieren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 = Label(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="Fahrenheit:",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   # Label erzeugen in frm3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txt2 = Entry(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=6) #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erzeugen in frm3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txt2.pack(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Textfeld nach rechts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312DE3-FB7A-4AF0-8021-0EC7801E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484784"/>
            <a:ext cx="3327276" cy="20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08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AAFFA-FD39-42A4-86C2-5F28D418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GUI mit Combobox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EC62F-9EEB-4E9D-9360-4508D0CB0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4690864" cy="3744416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Einer </a:t>
            </a:r>
            <a:r>
              <a:rPr lang="de-DE" b="1" dirty="0"/>
              <a:t>Combobox</a:t>
            </a:r>
            <a:r>
              <a:rPr lang="de-DE" dirty="0"/>
              <a:t> muss man mit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value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=[…] </a:t>
            </a:r>
            <a:r>
              <a:rPr lang="de-DE" dirty="0"/>
              <a:t>eine Liste mitgeben, die die darzustellenden Optionswerte zeigen.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current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(0) </a:t>
            </a:r>
            <a:r>
              <a:rPr lang="de-DE" dirty="0"/>
              <a:t>kann man die Standardauswahl auf den ersten Wert (oder einen anderen) setzen.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get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 </a:t>
            </a:r>
            <a:r>
              <a:rPr lang="de-DE" dirty="0"/>
              <a:t>kann man die Combobox auslesen (also genauso wie ein Entry-Widget)</a:t>
            </a:r>
          </a:p>
          <a:p>
            <a:r>
              <a:rPr lang="de-DE" b="1" dirty="0"/>
              <a:t>Combobox ist ein </a:t>
            </a:r>
            <a:r>
              <a:rPr lang="de-DE" b="1" dirty="0" err="1"/>
              <a:t>ttk</a:t>
            </a:r>
            <a:r>
              <a:rPr lang="de-DE" b="1" dirty="0"/>
              <a:t>-Widget</a:t>
            </a:r>
            <a:r>
              <a:rPr lang="de-DE" dirty="0"/>
              <a:t>, deshalb muss zusätzlich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ttk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dirty="0"/>
              <a:t>erfolgen!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D45C63-7C03-48F2-9EFE-3D2AA4ED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13" y="5085184"/>
            <a:ext cx="3444715" cy="15647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D1C65F7-C5B0-4318-BB05-4722C183BB0A}"/>
              </a:ext>
            </a:extLst>
          </p:cNvPr>
          <p:cNvSpPr txBox="1"/>
          <p:nvPr/>
        </p:nvSpPr>
        <p:spPr>
          <a:xfrm>
            <a:off x="4891607" y="1628800"/>
            <a:ext cx="4248472" cy="45243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from tkinter import *</a:t>
            </a: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tkinter import ttk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def ausgabe():</a:t>
            </a: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print(combo.get())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root = Tk()</a:t>
            </a: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root.title("Combodemo")</a:t>
            </a: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root.wm_geometry("300x100+2561+300")</a:t>
            </a: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root.option_add("*font", "Calibri 14")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optionen=["Montag", "Dienstag",\</a:t>
            </a: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"Mittwoch", "Donnerstag", "Freitag"]</a:t>
            </a: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 = ttk.Combobox(root, width=9,\    </a:t>
            </a:r>
            <a:b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values=optionen)</a:t>
            </a: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combo.pack(padx=40, pady=10)</a:t>
            </a: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combo.current(0)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btn = Button(text="Action!", command=ausgabe)</a:t>
            </a: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btn.pack(pady=10)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root.mainloop()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321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BAF46-AA9B-857C-0DD3-C95E5217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Lambda-Funktionsaufrufe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D188C-A2AD-3AC3-0281-3254A1ED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237626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Button-Command-Events (und auch andere TK-Events) lassen sich eigentlich nur ohne Argument aufrufen, was manchmal unkomfortabel ist, z.B.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klick</a:t>
            </a:r>
            <a:endParaRPr lang="de-DE" dirty="0"/>
          </a:p>
          <a:p>
            <a:r>
              <a:rPr lang="de-DE" dirty="0"/>
              <a:t>Mit Hilfe einer Lambda Funktion (quasi eine Art </a:t>
            </a:r>
            <a:r>
              <a:rPr lang="de-DE" dirty="0" err="1"/>
              <a:t>Einzeilen</a:t>
            </a:r>
            <a:r>
              <a:rPr lang="de-DE" dirty="0"/>
              <a:t>-Funktion) kann man aber auch Button-</a:t>
            </a:r>
            <a:r>
              <a:rPr lang="de-DE" dirty="0" err="1"/>
              <a:t>Commands</a:t>
            </a:r>
            <a:r>
              <a:rPr lang="de-DE" dirty="0"/>
              <a:t> mit Argument aufrufen, z.B. eine Funktion von mehreren Buttons aufrufen (siehe unten)</a:t>
            </a:r>
          </a:p>
          <a:p>
            <a:r>
              <a:rPr lang="de-DE" dirty="0"/>
              <a:t>Der Aufruf erfolgt dann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(arg1, …)</a:t>
            </a:r>
            <a:endParaRPr lang="de-DE" sz="3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E2B40F-8253-9F24-7251-8D6CD9398505}"/>
              </a:ext>
            </a:extLst>
          </p:cNvPr>
          <p:cNvSpPr txBox="1"/>
          <p:nvPr/>
        </p:nvSpPr>
        <p:spPr>
          <a:xfrm>
            <a:off x="827584" y="3573016"/>
            <a:ext cx="7056784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     #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komplett importieren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messagebox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muss extra importiert werden (Subklasse)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("Lambda-Demo")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("250x150") 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Diese Funktion wird von beiden Buttons mit Argumenten aufgerufen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messagebox.showinfo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("Button Nr.", x)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"Button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Button1 mit Lambda-Funktionsaufruf von klick(x) mit Argument 1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btn2 = Button(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"Button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Button2 mit Lambda-Funktionsaufruf von klick(x) mit Argument 2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btn2.pack(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8461555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6FCC1-416D-453B-9178-2E169797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.grid(…)</a:t>
            </a:r>
            <a:r>
              <a:rPr lang="de-DE"/>
              <a:t>- Layoutmanager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C66CD-91DA-4F8A-8FF4-8608DF3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9"/>
            <a:ext cx="8579296" cy="4536504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Layoutmanager zum Platzieren von Widgets: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place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(x=…, y=….) </a:t>
            </a:r>
            <a:r>
              <a:rPr lang="de-DE" dirty="0">
                <a:sym typeface="Wingdings" panose="05000000000000000000" pitchFamily="2" charset="2"/>
              </a:rPr>
              <a:t> Pixelgenaues Platzieren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.pack()</a:t>
            </a:r>
            <a:r>
              <a:rPr lang="de-DE" dirty="0">
                <a:sym typeface="Wingdings" panose="05000000000000000000" pitchFamily="2" charset="2"/>
              </a:rPr>
              <a:t>	 (Halb-)automatisches Platzieren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grid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column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=…, 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row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=…) </a:t>
            </a:r>
            <a:r>
              <a:rPr lang="de-DE" dirty="0">
                <a:sym typeface="Wingdings" panose="05000000000000000000" pitchFamily="2" charset="2"/>
              </a:rPr>
              <a:t> Platzieren im Raster</a:t>
            </a:r>
          </a:p>
          <a:p>
            <a:r>
              <a:rPr lang="de-DE" dirty="0" err="1">
                <a:sym typeface="Wingdings" panose="05000000000000000000" pitchFamily="2" charset="2"/>
              </a:rPr>
              <a:t>Grid</a:t>
            </a:r>
            <a:r>
              <a:rPr lang="de-DE" dirty="0">
                <a:sym typeface="Wingdings" panose="05000000000000000000" pitchFamily="2" charset="2"/>
              </a:rPr>
              <a:t> eignet sich besonders fürs Ausrichten an Fluchtlinien und auch zum Erzeugen von Tabellen.</a:t>
            </a:r>
          </a:p>
          <a:p>
            <a:r>
              <a:rPr lang="de-DE" dirty="0">
                <a:sym typeface="Wingdings" panose="05000000000000000000" pitchFamily="2" charset="2"/>
              </a:rPr>
              <a:t>Mit 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grid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column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=x,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row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=y) </a:t>
            </a:r>
            <a:r>
              <a:rPr lang="de-DE" dirty="0">
                <a:sym typeface="Wingdings" panose="05000000000000000000" pitchFamily="2" charset="2"/>
              </a:rPr>
              <a:t>kann jedes Widget in einer bestimmten Tabellenzelle platziert, wobei die erste Spalte (</a:t>
            </a:r>
            <a:r>
              <a:rPr lang="de-DE" dirty="0" err="1">
                <a:sym typeface="Wingdings" panose="05000000000000000000" pitchFamily="2" charset="2"/>
              </a:rPr>
              <a:t>column</a:t>
            </a:r>
            <a:r>
              <a:rPr lang="de-DE" dirty="0">
                <a:sym typeface="Wingdings" panose="05000000000000000000" pitchFamily="2" charset="2"/>
              </a:rPr>
              <a:t>) und die erste Reihe (</a:t>
            </a:r>
            <a:r>
              <a:rPr lang="de-DE" dirty="0" err="1">
                <a:sym typeface="Wingdings" panose="05000000000000000000" pitchFamily="2" charset="2"/>
              </a:rPr>
              <a:t>row</a:t>
            </a:r>
            <a:r>
              <a:rPr lang="de-DE" dirty="0">
                <a:sym typeface="Wingdings" panose="05000000000000000000" pitchFamily="2" charset="2"/>
              </a:rPr>
              <a:t>) der Tabelle links oben mit 0 beginnt. In jeder Zelle nur ein Widget!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D317C70-A225-475A-A558-00923A9C2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7877"/>
              </p:ext>
            </p:extLst>
          </p:nvPr>
        </p:nvGraphicFramePr>
        <p:xfrm>
          <a:off x="1524000" y="5841682"/>
          <a:ext cx="6096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852236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40168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09774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column=0, row=0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column=1, row=0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column=2, row=0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4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column=0, row=1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column=1, row=1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column=2, row=1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00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7047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77EB9-1BB6-4A38-BA54-58E141F3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.grid()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5D5B0-1764-4818-A824-8E8BDF265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19" y="1254775"/>
            <a:ext cx="4212433" cy="3856192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Mittels der Option </a:t>
            </a:r>
            <a:r>
              <a:rPr lang="de-DE" sz="24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sticky</a:t>
            </a:r>
            <a:r>
              <a:rPr lang="de-DE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 </a:t>
            </a:r>
            <a:r>
              <a:rPr lang="de-DE" dirty="0"/>
              <a:t>kann ein Widget in einer Zelle platziert werden, es wird dabei die "Himmelsrichtung" angegeben, also z.B. </a:t>
            </a:r>
            <a:r>
              <a:rPr lang="de-DE" sz="24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sticky</a:t>
            </a:r>
            <a:r>
              <a:rPr lang="de-DE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=W</a:t>
            </a:r>
            <a:r>
              <a:rPr lang="de-DE" dirty="0"/>
              <a:t> für ganz links (Westen)</a:t>
            </a:r>
          </a:p>
          <a:p>
            <a:r>
              <a:rPr lang="de-DE" dirty="0"/>
              <a:t>Hier der Beispielcode für eine Applikation mit 3 Entry-Widgets, einer Combobox und einem Button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D2E0E8F-E725-4DEF-9699-D57486F5D710}"/>
              </a:ext>
            </a:extLst>
          </p:cNvPr>
          <p:cNvSpPr txBox="1"/>
          <p:nvPr/>
        </p:nvSpPr>
        <p:spPr>
          <a:xfrm>
            <a:off x="4788024" y="1254774"/>
            <a:ext cx="4032448" cy="52168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from tkinter import *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from tkinter import ttk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def berechne():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    rechnung=ent1.get()+combo.get()+ent2.get()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    erg=eval(rechnung)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    ent3.delete(0,END)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    ent3.insert(END, erg)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root = Tk()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root.title("4 Rechenarten")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root.wm_geometry("500x150+2561+300")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root.option_add("*font", "Calibri 14")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lbl1 = Label(root, text="Eine Zahl eingeben:", pady=10)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lbl1.grid(column=0, row=0, sticky=W)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lbl2 = Label(root, text="Noch eine Zahl:")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lbl2.grid(column=0, row=1, sticky=W)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lbl3 = Label(root, text="Ergebnis:")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lbl3.grid(column=0, row=2, sticky=W, pady=10)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ent1 = Entry(root)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ent1.grid(column=1, row=0, sticky=W)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ent2 = Entry(root)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ent2.grid(column=1, row=1, sticky=W)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ent3 = Entry(root)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ent3.grid(column=1, row=2, sticky=W)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btn = Button(text="Berechne", command=berechne)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btn.grid(column=2,row=1, padx=20)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optionen=["+", "-", "*", "/"]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combo = ttk.Combobox(root, width=1, values=optionen)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combo.grid(column=2, row=0, padx=20, sticky=W)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combo.current(0)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root.mainloop()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027C64-D291-4384-86C4-CDE84E394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" r="1499" b="5146"/>
          <a:stretch/>
        </p:blipFill>
        <p:spPr>
          <a:xfrm>
            <a:off x="786517" y="5126946"/>
            <a:ext cx="3728727" cy="12990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649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Stringoperationen / -funktionen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5141168"/>
          </a:xfrm>
        </p:spPr>
        <p:txBody>
          <a:bodyPr>
            <a:normAutofit fontScale="8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[0:5] </a:t>
            </a:r>
            <a:r>
              <a:rPr lang="de-DE" dirty="0">
                <a:sym typeface="Wingdings" panose="05000000000000000000" pitchFamily="2" charset="2"/>
              </a:rPr>
              <a:t> die ersten 5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[5:] </a:t>
            </a:r>
            <a:r>
              <a:rPr lang="de-DE" dirty="0">
                <a:sym typeface="Wingdings" panose="05000000000000000000" pitchFamily="2" charset="2"/>
              </a:rPr>
              <a:t> alles ab dem 6.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[-3:] </a:t>
            </a:r>
            <a:r>
              <a:rPr lang="de-DE" dirty="0">
                <a:sym typeface="Wingdings" panose="05000000000000000000" pitchFamily="2" charset="2"/>
              </a:rPr>
              <a:t> alles ab dem drittletzten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[2:5] </a:t>
            </a:r>
            <a:r>
              <a:rPr lang="de-DE" dirty="0">
                <a:sym typeface="Wingdings" panose="05000000000000000000" pitchFamily="2" charset="2"/>
              </a:rPr>
              <a:t> vom 3. bis zum 5.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name.upper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Großbuchstaben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name.lower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Kleinbuchstaben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.strip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Entfernt führende und abschließende  Leerzeichen aus dem String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Anzahl der Zeichen </a:t>
            </a:r>
            <a:r>
              <a:rPr lang="de-DE">
                <a:sym typeface="Wingdings" panose="05000000000000000000" pitchFamily="2" charset="2"/>
              </a:rPr>
              <a:t>im String (Länge)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chr(33) </a:t>
            </a:r>
            <a:r>
              <a:rPr lang="de-DE">
                <a:sym typeface="Wingdings" panose="05000000000000000000" pitchFamily="2" charset="2"/>
              </a:rPr>
              <a:t> Ermittelt Zeichen mit dem Unicode 33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ord("b") </a:t>
            </a:r>
            <a:r>
              <a:rPr lang="de-DE">
                <a:sym typeface="Wingdings" panose="05000000000000000000" pitchFamily="2" charset="2"/>
              </a:rPr>
              <a:t> Ermittelt den Unicode des Zeichens "b"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>
                <a:sym typeface="Wingdings" panose="05000000000000000000" pitchFamily="2" charset="2"/>
              </a:rPr>
              <a:t>    Beispiel:     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print(chr(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128578))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 </a:t>
            </a:r>
            <a:r>
              <a:rPr lang="de-DE" b="0" i="0">
                <a:solidFill>
                  <a:srgbClr val="005588"/>
                </a:solidFill>
                <a:effectLst/>
                <a:latin typeface="Source Code Pro" panose="020B0509030403020204" pitchFamily="49" charset="0"/>
                <a:sym typeface="Wingdings" panose="05000000000000000000" pitchFamily="2" charset="2"/>
              </a:rPr>
              <a:t>🙂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7426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16CE5-EA79-4614-9777-7F38F252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60337"/>
            <a:ext cx="7283152" cy="1143000"/>
          </a:xfrm>
        </p:spPr>
        <p:txBody>
          <a:bodyPr/>
          <a:lstStyle/>
          <a:p>
            <a:r>
              <a:rPr lang="de-DE"/>
              <a:t>Tinker-GUI als OOP-Programm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FBBF99-B576-4074-B67F-E14ED9CB5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26089"/>
            <a:ext cx="4572000" cy="5471574"/>
          </a:xfrm>
        </p:spPr>
        <p:txBody>
          <a:bodyPr>
            <a:normAutofit fontScale="92500"/>
          </a:bodyPr>
          <a:lstStyle/>
          <a:p>
            <a:r>
              <a:rPr lang="de-DE"/>
              <a:t>Gesamte GUI in eine Klasse verpacken</a:t>
            </a:r>
          </a:p>
          <a:p>
            <a:r>
              <a:rPr lang="de-DE"/>
              <a:t>Sämtliche Widgets in die </a:t>
            </a:r>
            <a:r>
              <a:rPr lang="de-DE" sz="2600" b="1">
                <a:latin typeface="Courier New" panose="02070309020205020404" pitchFamily="49" charset="0"/>
                <a:cs typeface="Courier New" panose="02070309020205020404" pitchFamily="49" charset="0"/>
              </a:rPr>
              <a:t>__init__(self): </a:t>
            </a:r>
            <a:r>
              <a:rPr lang="de-DE"/>
              <a:t>(Konstruktor)</a:t>
            </a:r>
          </a:p>
          <a:p>
            <a:r>
              <a:rPr lang="de-DE"/>
              <a:t>Sämtliche lokalen Attribute / Methoden mit </a:t>
            </a:r>
            <a:r>
              <a:rPr lang="de-DE" sz="2600" b="1">
                <a:latin typeface="Courier New" panose="02070309020205020404" pitchFamily="49" charset="0"/>
                <a:cs typeface="Courier New" panose="02070309020205020404" pitchFamily="49" charset="0"/>
              </a:rPr>
              <a:t>self.xxxx </a:t>
            </a:r>
            <a:r>
              <a:rPr lang="de-DE"/>
              <a:t>ansprechen</a:t>
            </a:r>
          </a:p>
          <a:p>
            <a:r>
              <a:rPr lang="de-DE"/>
              <a:t>Im Hauptprogramm nur den Klassenaufruf und die </a:t>
            </a:r>
            <a:r>
              <a:rPr lang="de-DE" sz="2600" b="1">
                <a:latin typeface="Courier New" panose="02070309020205020404" pitchFamily="49" charset="0"/>
                <a:cs typeface="Courier New" panose="02070309020205020404" pitchFamily="49" charset="0"/>
              </a:rPr>
              <a:t>.mainloop()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4C28CE4-4C20-4CBF-A17A-61408C614E46}"/>
              </a:ext>
            </a:extLst>
          </p:cNvPr>
          <p:cNvSpPr txBox="1"/>
          <p:nvPr/>
        </p:nvSpPr>
        <p:spPr>
          <a:xfrm>
            <a:off x="4499993" y="1226089"/>
            <a:ext cx="4644008" cy="526297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from tkinter import *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from tkinter import ttk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class Rechner: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def __init__(self):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self.root = Tk()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self.root.title("4 Rechenarten")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self.root.wm_geometry("500x150+2561+300")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self.root.option_add("*font", "Calibri 14")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self.lbl1 = Label(self.root, text="Eine Zahl eingeben:", pady=10)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self.lbl1.grid(column=0, row=0, sticky=W)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self.lbl2 = Label(self.root, text="Noch eine Zahl:")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self.lbl2.grid(column=0, row=1, sticky=W)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self.lbl3 = Label(self.root, text="Ergebnis:")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self.lbl3.grid(column=0, row=2, sticky=W, pady=10)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self.ent1 = Entry(self.root)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self.ent1.grid(column=1, row=0, sticky=W)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self.ent2 = Entry(self.root)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self.ent2.grid(column=1, row=1, sticky=W)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self.ent3 = Entry(self.root)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self.ent3.grid(column=1, row=2, sticky=W)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self.btn = Button(self.root, text="Berechne",\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		command=self.berechne)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self.btn.grid(column=2,row=1, padx=20)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optionen=["+", "-", "*", "/"]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self.combo = ttk.Combobox(self.root, width=1, values=optionen)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self.combo.grid(column=2, row=0, padx=20, sticky=W)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self.combo.current(0)    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def berechne(self):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rechnung=self.ent1.get()+self.combo.get()+self.ent2.get()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erg=eval(rechnung)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self.ent3.delete(0,END)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self.ent3.insert(END, erg)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r1 = Rechner()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r1.root.mainloop()</a:t>
            </a:r>
          </a:p>
        </p:txBody>
      </p:sp>
    </p:spTree>
    <p:extLst>
      <p:ext uri="{BB962C8B-B14F-4D97-AF65-F5344CB8AC3E}">
        <p14:creationId xmlns:p14="http://schemas.microsoft.com/office/powerpoint/2010/main" val="10245387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BF51A-633C-4EB7-BEE0-A7262F8D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Tipp: Eigenschaften/Optionen </a:t>
            </a:r>
            <a:br>
              <a:rPr lang="de-DE"/>
            </a:br>
            <a:r>
              <a:rPr lang="de-DE"/>
              <a:t>eines Widgets anzeigen lassen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B2EC95-1DC7-4D8F-8F28-08538614D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>
            <a:normAutofit lnSpcReduction="10000"/>
          </a:bodyPr>
          <a:lstStyle/>
          <a:p>
            <a:r>
              <a:rPr lang="de-DE"/>
              <a:t>Mit Hilfe einer Schleife können wir uns alle Eigenschaften eines Widgets im Terminal ausgeben lassen: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D0DF34-3454-4C4B-B09A-A924FA72F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" y="3008921"/>
            <a:ext cx="6240893" cy="1417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D76755-9960-4542-A1A1-C600173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7" y="2703496"/>
            <a:ext cx="2967724" cy="4125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43934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FEEC1-1D9E-C3F3-AC2D-0720A30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MicroPython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205B-D708-584D-49BF-D4C5ABD2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89470"/>
            <a:ext cx="8229600" cy="2532544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MicroPython</a:t>
            </a:r>
            <a:r>
              <a:rPr lang="de-DE" dirty="0"/>
              <a:t> ist eine spezielle Version von Python, mit nahezu identischer Syntax, optimiert für Microcontroller (Arduino </a:t>
            </a:r>
            <a:r>
              <a:rPr lang="de-DE" dirty="0" err="1"/>
              <a:t>Giga</a:t>
            </a:r>
            <a:r>
              <a:rPr lang="de-DE" dirty="0"/>
              <a:t>, Nano und Primo, ESP32, ESP8266 und andere)</a:t>
            </a:r>
          </a:p>
          <a:p>
            <a:r>
              <a:rPr lang="de-DE" dirty="0"/>
              <a:t>Es benötigt weniger Speicher und Rechenzeit, verlangt vom Programmierer aber teilweise etwas mehr Beachtung der Ressourcen (z.B. Speicher freigeben)</a:t>
            </a:r>
          </a:p>
          <a:p>
            <a:r>
              <a:rPr lang="de-DE" dirty="0" err="1"/>
              <a:t>MicroPython</a:t>
            </a:r>
            <a:r>
              <a:rPr lang="de-DE" dirty="0"/>
              <a:t> unterstützt auch nur einen Teil der Module, die Bestandteil der Python-Standardbibliothek sind.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9B4537-07E8-D1FC-73B3-6331A6A5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3933057"/>
            <a:ext cx="3528392" cy="25325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CFFAE2-1C7F-B712-B649-0B2A757AD15C}"/>
              </a:ext>
            </a:extLst>
          </p:cNvPr>
          <p:cNvSpPr txBox="1"/>
          <p:nvPr/>
        </p:nvSpPr>
        <p:spPr>
          <a:xfrm>
            <a:off x="1246991" y="6429473"/>
            <a:ext cx="283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Beispielcode: Blinkende LED an PIN2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3E00BF-524A-2B80-21B7-9FC5F4FF33E8}"/>
              </a:ext>
            </a:extLst>
          </p:cNvPr>
          <p:cNvSpPr txBox="1"/>
          <p:nvPr/>
        </p:nvSpPr>
        <p:spPr>
          <a:xfrm>
            <a:off x="4716017" y="4298182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Links:</a:t>
            </a:r>
          </a:p>
          <a:p>
            <a:pPr algn="ctr"/>
            <a:r>
              <a:rPr lang="de-DE" dirty="0">
                <a:hlinkClick r:id="rId3"/>
              </a:rPr>
              <a:t>https://docs.arduino.cc/micropython/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4"/>
              </a:rPr>
              <a:t>https://micropython.org/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5"/>
              </a:rPr>
              <a:t>https://github.com/hobbyelektroniker/Micropython-Grundlagen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20397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Python lernen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8661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https://www.python.org/</a:t>
            </a:r>
            <a:r>
              <a:rPr lang="de-DE" dirty="0"/>
              <a:t> Offizielle </a:t>
            </a:r>
            <a:r>
              <a:rPr lang="de-DE" dirty="0" err="1"/>
              <a:t>cPython</a:t>
            </a:r>
            <a:r>
              <a:rPr lang="de-DE" dirty="0"/>
              <a:t>-Website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https://pypi.org</a:t>
            </a:r>
            <a:r>
              <a:rPr lang="de-DE" dirty="0"/>
              <a:t>/     (Zigtausende Python-Erweiterungen)</a:t>
            </a:r>
            <a:endParaRPr lang="de-DE" dirty="0"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https://docs.python.org/3/</a:t>
            </a:r>
            <a:br>
              <a:rPr lang="de-DE" dirty="0"/>
            </a:br>
            <a:r>
              <a:rPr lang="de-DE" dirty="0"/>
              <a:t>(Offizielle Dokumentation in Englisch)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5"/>
              </a:rPr>
              <a:t>https://www.python-lernen.de/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hlinkClick r:id="rId6"/>
              </a:rPr>
              <a:t>https://www.python-kurs.eu/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(Deutsche Tutorials)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br>
              <a:rPr lang="de-DE" dirty="0"/>
            </a:br>
            <a:r>
              <a:rPr lang="de-DE" dirty="0"/>
              <a:t>(Kostenlose Kurse an der Harvard University)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8"/>
              </a:rPr>
              <a:t>https://cs50.harvard.edu/python/2022/</a:t>
            </a:r>
            <a:r>
              <a:rPr lang="de-DE" dirty="0"/>
              <a:t>   </a:t>
            </a:r>
            <a:r>
              <a:rPr lang="de-DE" dirty="0" err="1"/>
              <a:t>Introduction</a:t>
            </a:r>
            <a:r>
              <a:rPr lang="de-DE" dirty="0"/>
              <a:t> Python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r>
              <a:rPr lang="de-DE" dirty="0"/>
              <a:t>              </a:t>
            </a:r>
            <a:r>
              <a:rPr lang="de-DE" dirty="0" err="1"/>
              <a:t>Introduction</a:t>
            </a:r>
            <a:r>
              <a:rPr lang="de-DE" dirty="0"/>
              <a:t> Computer Science</a:t>
            </a:r>
            <a:endParaRPr lang="de-DE" dirty="0">
              <a:hlinkClick r:id="rId9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9"/>
              </a:rPr>
              <a:t>https://www.w3schools.com/python/</a:t>
            </a:r>
            <a:r>
              <a:rPr lang="de-DE" dirty="0"/>
              <a:t> Sehr gutes Python-Tutorial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0"/>
              </a:rPr>
              <a:t>https://projecteuler.net/</a:t>
            </a:r>
            <a:r>
              <a:rPr lang="de-DE" dirty="0"/>
              <a:t> Programmieraufgaben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1"/>
              </a:rPr>
              <a:t>https://www.codingame.com/home</a:t>
            </a:r>
            <a:br>
              <a:rPr lang="de-DE" dirty="0"/>
            </a:br>
            <a:r>
              <a:rPr lang="de-DE" dirty="0">
                <a:hlinkClick r:id="rId12"/>
              </a:rPr>
              <a:t>https://codecombat.com/play</a:t>
            </a:r>
            <a:br>
              <a:rPr lang="de-DE" dirty="0"/>
            </a:br>
            <a:r>
              <a:rPr lang="de-DE" dirty="0"/>
              <a:t>(Kostenloses Programmierspiele um u.a. Python zu lernen)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096A1-5815-ADBD-4067-216EDCA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12976"/>
            <a:ext cx="2643634" cy="6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B48F03-3CB4-3000-C767-75B10CCF4B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20" y="5170970"/>
            <a:ext cx="769293" cy="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6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C3A8A-D071-96FB-470D-28CFB403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Entwicklungsumgebungen für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DF85F-7F40-89C9-A114-6A206B29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https://visualstudio.microsoft.com/de/vs/community/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(Entwicklungsumgebung von Microsoft, Multiplattform)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https://jupyterlab.readthedocs.io/</a:t>
            </a:r>
            <a:r>
              <a:rPr lang="de-DE" dirty="0"/>
              <a:t>  (Webbasierte IDE)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https://www.jetbrains.com/de-de/pycharm/ </a:t>
            </a:r>
            <a:br>
              <a:rPr lang="de-DE" dirty="0">
                <a:hlinkClick r:id="rId4"/>
              </a:rPr>
            </a:br>
            <a:r>
              <a:rPr lang="de-DE" dirty="0"/>
              <a:t>(</a:t>
            </a:r>
            <a:r>
              <a:rPr lang="de-DE" dirty="0" err="1"/>
              <a:t>PyCharm</a:t>
            </a:r>
            <a:r>
              <a:rPr lang="de-DE" dirty="0"/>
              <a:t> IDE, wird im Buch verwendet, Community Edition kostenlos)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https://pypi.org/project/spyder/</a:t>
            </a:r>
            <a:r>
              <a:rPr lang="de-DE" dirty="0"/>
              <a:t>   </a:t>
            </a:r>
            <a:br>
              <a:rPr lang="de-DE" dirty="0"/>
            </a:br>
            <a:r>
              <a:rPr lang="de-DE" dirty="0"/>
              <a:t>(Weitere, sehr populäre IDE)</a:t>
            </a:r>
          </a:p>
        </p:txBody>
      </p:sp>
    </p:spTree>
    <p:extLst>
      <p:ext uri="{BB962C8B-B14F-4D97-AF65-F5344CB8AC3E}">
        <p14:creationId xmlns:p14="http://schemas.microsoft.com/office/powerpoint/2010/main" val="35703422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weitere Tools und Tutorials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2"/>
              </a:rPr>
              <a:t>https://structorizer.fisch.lu/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(Struktogramme am PC erstellen)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3"/>
              </a:rPr>
              <a:t>http://friedrich-folkmann.de/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(PAP-Designer zum Erstellen von Programmablaufplänen)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4"/>
              </a:rPr>
              <a:t>https://www.youtube.com/playlist?list=PL_pqkvxZ6ho3u8PJAsUU-rOAQ74D0TqZB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(Video Crashkurs Python)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5"/>
              </a:rPr>
              <a:t>https://www.youtube.com/watch?v=bY6m6_IIN94&amp;list=PLi01XoE8jYohWFPpC17Z-wWhPOSuh8Er-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(Coole / nerdige englischsprachige Tutorial-Serie über ausgewählte Python-Themen von </a:t>
            </a:r>
            <a:r>
              <a:rPr lang="de-DE" dirty="0" err="1"/>
              <a:t>Socratica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4396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Datenbanken mit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7638"/>
            <a:ext cx="8784976" cy="5440362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2"/>
              </a:rPr>
              <a:t>https://www.python-lernen.de/sqlite-vorgehensweise.htm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(Crashkurs Python/SQLite3)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3"/>
              </a:rPr>
              <a:t>https://www.sqlitetutorial.net/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(Tutorial über die SQL-Befehle von 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4"/>
              </a:rPr>
              <a:t>https://www.apachefriends.org/de/index.html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(XAMPP - Komplettpaket </a:t>
            </a:r>
            <a:r>
              <a:rPr lang="de-DE" sz="2800" dirty="0" err="1"/>
              <a:t>MariaDB</a:t>
            </a:r>
            <a:r>
              <a:rPr lang="de-DE" sz="2800" dirty="0"/>
              <a:t>, PHP, Apache)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5"/>
              </a:rPr>
              <a:t>https://www.heidisql.com/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(Heidi-SQL-Editor für </a:t>
            </a:r>
            <a:r>
              <a:rPr lang="de-DE" sz="2800" dirty="0" err="1"/>
              <a:t>mySQL</a:t>
            </a:r>
            <a:r>
              <a:rPr lang="de-DE" sz="2800" dirty="0"/>
              <a:t> / </a:t>
            </a:r>
            <a:r>
              <a:rPr lang="de-DE" sz="2800" dirty="0" err="1"/>
              <a:t>MariaDB</a:t>
            </a:r>
            <a:r>
              <a:rPr lang="de-DE" sz="2800" dirty="0"/>
              <a:t> / SQLite / MSSQL / </a:t>
            </a:r>
            <a:r>
              <a:rPr lang="de-DE" sz="2800" dirty="0" err="1"/>
              <a:t>PostgresDB</a:t>
            </a:r>
            <a:r>
              <a:rPr lang="de-DE" sz="28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6"/>
              </a:rPr>
              <a:t>https://sqlite.org/2022/sqlite-tools-win32-x86-3370200.zip</a:t>
            </a:r>
            <a:r>
              <a:rPr lang="de-DE" sz="2800" dirty="0"/>
              <a:t> SQLite Kommandozeilen-Tool, Kurzanleitung unter </a:t>
            </a:r>
            <a:r>
              <a:rPr lang="de-DE" sz="2800" dirty="0">
                <a:hlinkClick r:id="rId7"/>
              </a:rPr>
              <a:t>https://sqlite.org/cli.html</a:t>
            </a:r>
            <a:r>
              <a:rPr lang="de-DE" sz="28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8"/>
              </a:rPr>
              <a:t>https://sqlitestudio.pl/</a:t>
            </a:r>
            <a:r>
              <a:rPr lang="de-DE" sz="2800" dirty="0"/>
              <a:t> (SQLite-Editor)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9"/>
              </a:rPr>
              <a:t>https://sqlitebrowser.org/</a:t>
            </a:r>
            <a:r>
              <a:rPr lang="de-DE" sz="2800" dirty="0"/>
              <a:t> (Weiterer SQLite Editor, multiplattform)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0"/>
              </a:rPr>
              <a:t>https://www.mockaroo.com/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(Englischsprachiger Testdatengenerator für viele Formate: SQL, CSV, JSON, XLS u.v.a.)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1"/>
              </a:rPr>
              <a:t>https://www.foxpoint.de/randomAdresses/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12"/>
              </a:rPr>
              <a:t>https://migano.de/testdaten.php</a:t>
            </a:r>
            <a:br>
              <a:rPr lang="de-DE" sz="2800" dirty="0"/>
            </a:br>
            <a:r>
              <a:rPr lang="de-DE" sz="2800" dirty="0">
                <a:hlinkClick r:id="rId13"/>
              </a:rPr>
              <a:t>https://databasedata.blue-l.de/</a:t>
            </a:r>
            <a:br>
              <a:rPr lang="de-DE" sz="2800" dirty="0"/>
            </a:br>
            <a:r>
              <a:rPr lang="de-DE" sz="2800" dirty="0"/>
              <a:t>(Generatoren f. deutsche Testdaten für CSV, XLS, SQL….)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759041-AA31-27A8-9423-F95528E88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8304" y="3078407"/>
            <a:ext cx="778914" cy="7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34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</a:t>
            </a:r>
            <a:r>
              <a:rPr lang="de-DE" dirty="0" err="1"/>
              <a:t>Tkinter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de-DE" sz="2800" dirty="0">
                <a:hlinkClick r:id="rId2"/>
              </a:rPr>
              <a:t>https://wiki.python.org/moin/GuiProgramming</a:t>
            </a:r>
            <a:br>
              <a:rPr lang="de-DE" sz="2800" dirty="0">
                <a:hlinkClick r:id="rId3"/>
              </a:rPr>
            </a:br>
            <a:r>
              <a:rPr lang="de-DE" sz="2800" dirty="0"/>
              <a:t>(Liste von GUI-Toolkits/Modulen für Python)</a:t>
            </a:r>
            <a:endParaRPr lang="de-DE" sz="28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2800" dirty="0">
                <a:hlinkClick r:id="rId3"/>
              </a:rPr>
              <a:t>https://www.delftstack.com/de/howto/python-tkinter/</a:t>
            </a:r>
            <a:r>
              <a:rPr lang="de-DE" sz="2800" dirty="0"/>
              <a:t> (Lehrreiche FAQ)</a:t>
            </a:r>
          </a:p>
          <a:p>
            <a:r>
              <a:rPr lang="de-DE" sz="2800" dirty="0">
                <a:hlinkClick r:id="rId4"/>
              </a:rPr>
              <a:t>https://www.geeksforgeeks.org/python-gui-tkinter/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5"/>
              </a:rPr>
              <a:t>https://www.studytonight.com/tkinter/python-tkinter-widgets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1800" dirty="0"/>
              <a:t>(Übersichtliche Erklärungen der wichtigsten Widgets und deren Optionen)</a:t>
            </a:r>
          </a:p>
          <a:p>
            <a:r>
              <a:rPr lang="de-DE" sz="2800" dirty="0">
                <a:hlinkClick r:id="rId6"/>
              </a:rPr>
              <a:t>https://www.python-kurs.eu/python_tkinter.php</a:t>
            </a:r>
            <a:r>
              <a:rPr lang="de-DE" sz="2800" dirty="0"/>
              <a:t> (</a:t>
            </a:r>
            <a:r>
              <a:rPr lang="de-DE" sz="2800" dirty="0" err="1"/>
              <a:t>Tkinter</a:t>
            </a:r>
            <a:r>
              <a:rPr lang="de-DE" sz="2800" dirty="0"/>
              <a:t> Tutorial)</a:t>
            </a:r>
          </a:p>
          <a:p>
            <a:r>
              <a:rPr lang="de-DE" sz="2800" dirty="0">
                <a:hlinkClick r:id="rId7"/>
              </a:rPr>
              <a:t>https://visualtk.com/</a:t>
            </a:r>
            <a:r>
              <a:rPr lang="de-DE" sz="2800" dirty="0"/>
              <a:t> (Online GUI-Designer)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106809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Links Web-APIs / </a:t>
            </a:r>
            <a:r>
              <a:rPr lang="de-DE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de-DE" sz="2800" dirty="0">
                <a:hlinkClick r:id="rId2"/>
              </a:rPr>
              <a:t>https://www.digitalocean.com/community/tutorials/how-to-get-started-with-the-requests-library-in-python-de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(Deutsches Tutorial zu </a:t>
            </a:r>
            <a:r>
              <a:rPr lang="de-DE" sz="2800" dirty="0" err="1"/>
              <a:t>Requests</a:t>
            </a:r>
            <a:r>
              <a:rPr lang="de-DE" sz="2800" dirty="0"/>
              <a:t> in Textform)</a:t>
            </a:r>
          </a:p>
          <a:p>
            <a:r>
              <a:rPr lang="de-DE" sz="2800" dirty="0">
                <a:hlinkClick r:id="rId3"/>
              </a:rPr>
              <a:t>https://docs.python-requests.org/de/latest/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(Offizielle Dokumentation des Moduls </a:t>
            </a:r>
            <a:r>
              <a:rPr lang="de-DE" sz="2800" dirty="0" err="1"/>
              <a:t>requests</a:t>
            </a:r>
            <a:r>
              <a:rPr lang="de-DE" sz="2800" dirty="0"/>
              <a:t>)</a:t>
            </a:r>
          </a:p>
          <a:p>
            <a:r>
              <a:rPr lang="de-DE" sz="2800" dirty="0">
                <a:hlinkClick r:id="rId4"/>
              </a:rPr>
              <a:t>https://www.youtube.com/watch?v=IpJyyY5Zp6Q</a:t>
            </a:r>
            <a:br>
              <a:rPr lang="de-DE" sz="2800" dirty="0"/>
            </a:br>
            <a:r>
              <a:rPr lang="de-DE" sz="2800" dirty="0">
                <a:hlinkClick r:id="rId5"/>
              </a:rPr>
              <a:t>https://www.youtube.com/watch?v=fOPWZytYsFM</a:t>
            </a:r>
            <a:br>
              <a:rPr lang="de-DE" sz="2800" dirty="0"/>
            </a:br>
            <a:r>
              <a:rPr lang="de-DE" sz="2800" dirty="0"/>
              <a:t>(Deutsche Video Tutorials)</a:t>
            </a:r>
          </a:p>
          <a:p>
            <a:r>
              <a:rPr lang="de-DE" sz="2800" dirty="0">
                <a:hlinkClick r:id="rId6"/>
              </a:rPr>
              <a:t>https://apilist.fun/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7"/>
              </a:rPr>
              <a:t>https://rapidapi.com/blog/most-popular-api/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8"/>
              </a:rPr>
              <a:t>https://rapidapi.com/hub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(API Verzeichnisse)</a:t>
            </a:r>
          </a:p>
        </p:txBody>
      </p:sp>
    </p:spTree>
    <p:extLst>
      <p:ext uri="{BB962C8B-B14F-4D97-AF65-F5344CB8AC3E}">
        <p14:creationId xmlns:p14="http://schemas.microsoft.com/office/powerpoint/2010/main" val="226251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5CC18D-8992-4497-A475-B61E4F5F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933056"/>
            <a:ext cx="3491880" cy="17809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Autofit/>
          </a:bodyPr>
          <a:lstStyle/>
          <a:p>
            <a:r>
              <a:rPr lang="de-DE" sz="3200" b="1"/>
              <a:t>Wenn-Verzweigung: </a:t>
            </a:r>
            <a:r>
              <a:rPr lang="de-DE" sz="3200" b="1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3200" b="1">
                <a:latin typeface="Courier New" panose="02070309020205020404" pitchFamily="49" charset="0"/>
                <a:cs typeface="Courier New" panose="02070309020205020404" pitchFamily="49" charset="0"/>
              </a:rPr>
              <a:t>...else..elif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/>
              <a:t> Verzweigung benötigt einen booleschen Ausdruck, wenn dieser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ergibt, wird der folgende Block ausgeführt</a:t>
            </a:r>
          </a:p>
          <a:p>
            <a:r>
              <a:rPr lang="de-DE" dirty="0"/>
              <a:t>Kann mit beliebig vielen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dirty="0"/>
              <a:t> (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/>
              <a:t>) oder </a:t>
            </a:r>
            <a:r>
              <a:rPr lang="de-DE" dirty="0"/>
              <a:t>einem </a:t>
            </a:r>
            <a:r>
              <a:rPr lang="de-DE" sz="2800" b="1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/>
              <a:t> (oder beidem) kombiniert </a:t>
            </a:r>
            <a:r>
              <a:rPr lang="de-DE" dirty="0"/>
              <a:t>werden</a:t>
            </a: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(x&lt;0):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kleiner 0')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(x&gt;200):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größer 200")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liegt zwischen 0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 200") 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6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Vergleichsoperatoren für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0E2B19-743A-4C5D-B9ED-D8319A5C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37410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815D579-A8DD-6B15-C886-D47B18BE6ADB}"/>
              </a:ext>
            </a:extLst>
          </p:cNvPr>
          <p:cNvSpPr txBox="1"/>
          <p:nvPr/>
        </p:nvSpPr>
        <p:spPr>
          <a:xfrm>
            <a:off x="0" y="5833952"/>
            <a:ext cx="922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Zusätzlich können sie Vergleichsoperationen noch mit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/>
              <a:t>,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DE"/>
              <a:t> und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DE"/>
              <a:t> miteinander kombinieren:</a:t>
            </a:r>
          </a:p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 a&gt;3 and b&lt;5 and (c!=22 or d==1):</a:t>
            </a:r>
          </a:p>
        </p:txBody>
      </p:sp>
    </p:spTree>
    <p:extLst>
      <p:ext uri="{BB962C8B-B14F-4D97-AF65-F5344CB8AC3E}">
        <p14:creationId xmlns:p14="http://schemas.microsoft.com/office/powerpoint/2010/main" val="74448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16CE-487C-5F9A-7832-EF4D957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b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/>
              <a:t>(Mehrfache Verzweigung)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DF59C4-C24A-4566-F0FC-D4FF96C9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>
            <a:normAutofit fontScale="85000" lnSpcReduction="20000"/>
          </a:bodyPr>
          <a:lstStyle/>
          <a:p>
            <a:r>
              <a:rPr lang="de-DE"/>
              <a:t>In vielen Programmiersprachen gibt es auch mehrfache Verzweigungen, diese werden oft mit dem switch/case-Befehl (C/C#/Java) realisiert.</a:t>
            </a:r>
          </a:p>
          <a:p>
            <a:r>
              <a:rPr lang="de-DE"/>
              <a:t>In Python wurde das bislang mit 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if…elif </a:t>
            </a:r>
            <a:r>
              <a:rPr lang="de-DE"/>
              <a:t>realisiert, seit Python 3.10 gibt es die match…case Mehrfachverzweigung.</a:t>
            </a:r>
          </a:p>
          <a:p>
            <a:r>
              <a:rPr lang="de-DE"/>
              <a:t>Beachten Sie, das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r>
              <a:rPr lang="de-DE"/>
              <a:t>keine Vergleichsoperatoren wie </a:t>
            </a:r>
            <a:r>
              <a:rPr lang="de-DE" b="1"/>
              <a:t>&gt;=</a:t>
            </a:r>
            <a:r>
              <a:rPr lang="de-DE"/>
              <a:t> oder </a:t>
            </a:r>
            <a:r>
              <a:rPr lang="de-DE" b="1"/>
              <a:t>&lt;</a:t>
            </a:r>
            <a:r>
              <a:rPr lang="de-DE"/>
              <a:t> nutzbar sind!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1693B1-8C7B-5BDE-247E-34A47E14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81128"/>
            <a:ext cx="4968553" cy="16962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245D50-7AFF-E30C-DDBF-BA2E44352B37}"/>
              </a:ext>
            </a:extLst>
          </p:cNvPr>
          <p:cNvSpPr txBox="1"/>
          <p:nvPr/>
        </p:nvSpPr>
        <p:spPr>
          <a:xfrm>
            <a:off x="5036046" y="4635645"/>
            <a:ext cx="2869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Mehrfachauswahl als Struktogramm: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4397FC3-26FC-75E5-307C-FD1E42E3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52" y="4929804"/>
            <a:ext cx="526974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Schleifen Typ I: </a:t>
            </a:r>
            <a:br>
              <a:rPr lang="de-DE" dirty="0"/>
            </a:b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in 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(Zählschleife)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27" y="182443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 – Schleife: Kopfgesteuert, wird mit </a:t>
            </a:r>
            <a:r>
              <a:rPr lang="de-DE" sz="2400"/>
              <a:t>einer vorgebenen </a:t>
            </a:r>
            <a:r>
              <a:rPr lang="de-DE" sz="2400" dirty="0"/>
              <a:t>Anzahl an Durchläufen gestartet</a:t>
            </a:r>
          </a:p>
          <a:p>
            <a:r>
              <a:rPr lang="de-DE" sz="2400" dirty="0"/>
              <a:t>Syntax: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(5,20):</a:t>
            </a:r>
            <a:b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(i)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durchläuft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 Schleife 15 mal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mit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5…19</a:t>
            </a:r>
            <a:endParaRPr lang="de-DE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2400" dirty="0"/>
              <a:t> kann die Schleife vorzeitig </a:t>
            </a:r>
            <a:r>
              <a:rPr lang="de-DE" sz="2400"/>
              <a:t>beendet werden</a:t>
            </a:r>
          </a:p>
          <a:p>
            <a:r>
              <a:rPr lang="de-DE" sz="2400"/>
              <a:t>Mit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DE" sz="2400"/>
              <a:t> wird der aktuelle Schleifendurchlauf übersprungen</a:t>
            </a:r>
            <a:endParaRPr lang="de-DE" sz="2400" dirty="0"/>
          </a:p>
          <a:p>
            <a:r>
              <a:rPr lang="de-DE" sz="2400" dirty="0"/>
              <a:t>Varianten der </a:t>
            </a:r>
            <a:r>
              <a:rPr lang="de-DE" sz="2400" dirty="0" err="1"/>
              <a:t>for</a:t>
            </a:r>
            <a:r>
              <a:rPr lang="de-DE" sz="2400" dirty="0"/>
              <a:t>-Schleife (ausprobieren)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(10): </a:t>
            </a:r>
            <a:r>
              <a:rPr lang="de-DE" sz="2400" dirty="0">
                <a:sym typeface="Wingdings" panose="05000000000000000000" pitchFamily="2" charset="2"/>
              </a:rPr>
              <a:t> 10 Durchläufe (i=0...9)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100, 10):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10 Durchläufe </a:t>
            </a:r>
            <a:r>
              <a:rPr lang="de-DE" sz="2400"/>
              <a:t>mit  i = 0</a:t>
            </a:r>
            <a:r>
              <a:rPr lang="de-DE" sz="2400" dirty="0"/>
              <a:t>, 10</a:t>
            </a:r>
            <a:r>
              <a:rPr lang="de-DE" sz="2400"/>
              <a:t>, 20, … 90</a:t>
            </a:r>
          </a:p>
          <a:p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range(10, -1, -1):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Zählt von 10, 9, 8 … bis 0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F6E00A-1EF9-46D3-93C3-771AE4DD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t="35425" r="16000" b="9830"/>
          <a:stretch/>
        </p:blipFill>
        <p:spPr>
          <a:xfrm>
            <a:off x="7174172" y="2060848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Typ II: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cs typeface="Courier New" panose="02070309020205020404" pitchFamily="49" charset="0"/>
              </a:rPr>
              <a:t>- Schleife</a:t>
            </a:r>
            <a:r>
              <a:rPr lang="de-DE" dirty="0"/>
              <a:t>: Kopfgesteuert, bei jedem Durchlauf wird geprüft, ob die Schleife nochmals durchlaufen wird</a:t>
            </a:r>
          </a:p>
          <a:p>
            <a:r>
              <a:rPr lang="de-DE" dirty="0"/>
              <a:t>Syntax: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i=0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(i&lt;10):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i+=1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# Endlosschleife!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("Immer wieder..")</a:t>
            </a:r>
          </a:p>
          <a:p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dirty="0"/>
              <a:t> kann jede Schleife beendet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816BCA-FE92-6ADF-10DA-A0D4052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0888"/>
            <a:ext cx="1483447" cy="23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Sonderfall </a:t>
            </a:r>
            <a:r>
              <a:rPr lang="de-DE" b="1" dirty="0"/>
              <a:t>fußgesteuerte</a:t>
            </a:r>
            <a:r>
              <a:rPr lang="de-DE" dirty="0"/>
              <a:t> Schleife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0016B6-C7BE-4952-9A50-FD8B4679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Fußgesteuerte Schleifen entscheiden erst nach Beginn des ersten Durchlaufs, ob sie wiederholt ausgeführt werden (nützlich z.B. in einem Menü).</a:t>
            </a:r>
          </a:p>
          <a:p>
            <a:r>
              <a:rPr lang="de-DE" dirty="0"/>
              <a:t>In anderen Programmiersprachen werden diese mit einem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(e=="9") </a:t>
            </a:r>
            <a:r>
              <a:rPr lang="de-DE" dirty="0"/>
              <a:t>oder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(e!="9") </a:t>
            </a:r>
            <a:r>
              <a:rPr lang="de-DE" dirty="0"/>
              <a:t>o.ä. realisiert.</a:t>
            </a:r>
          </a:p>
          <a:p>
            <a:r>
              <a:rPr lang="de-DE" dirty="0"/>
              <a:t>In Python gibt es so einen Befehl nicht, stattdessen setzen wir die fußgesteuerte Schleife mit einer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</a:t>
            </a:r>
            <a:r>
              <a:rPr lang="de-DE" dirty="0"/>
              <a:t>–Endlosschleife mit einer Abbruchbedingung am Ende um: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6E9D2-A5DB-44FC-BE8C-4C46B95E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65103"/>
            <a:ext cx="5856597" cy="2309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74CBED-0DCE-81C3-63C6-6BC0C26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931082"/>
            <a:ext cx="2682664" cy="15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8D2E-11D0-1344-93EC-0B7485B1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/ Python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15E239-E34E-8A47-ABC4-F0EC7AC2A740}"/>
              </a:ext>
            </a:extLst>
          </p:cNvPr>
          <p:cNvSpPr txBox="1"/>
          <p:nvPr/>
        </p:nvSpPr>
        <p:spPr>
          <a:xfrm>
            <a:off x="1691680" y="4244965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BASIC (1982)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2CD772-815D-6546-A751-73B30A23D7EC}"/>
              </a:ext>
            </a:extLst>
          </p:cNvPr>
          <p:cNvSpPr txBox="1"/>
          <p:nvPr/>
        </p:nvSpPr>
        <p:spPr>
          <a:xfrm>
            <a:off x="6156176" y="4243077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Python (2023)</a:t>
            </a:r>
          </a:p>
        </p:txBody>
      </p:sp>
      <p:pic>
        <p:nvPicPr>
          <p:cNvPr id="1026" name="Picture 2" descr="BASIC (Beginner's All-purpose Symbolic Instruction Code) - Barrons  Dictionary - AllBusiness.com">
            <a:extLst>
              <a:ext uri="{FF2B5EF4-FFF2-40B4-BE49-F238E27FC236}">
                <a16:creationId xmlns:a16="http://schemas.microsoft.com/office/drawing/2014/main" id="{B084307B-286D-80A8-BC2F-D0B42FBA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5" r="26923" b="39267"/>
          <a:stretch/>
        </p:blipFill>
        <p:spPr bwMode="auto">
          <a:xfrm>
            <a:off x="679243" y="2677485"/>
            <a:ext cx="3757989" cy="14834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5D9D78-CA71-ABE8-1F22-54AFA09D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677485"/>
            <a:ext cx="4221658" cy="15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0D601-CBEA-4DDE-988A-81E96A9B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25032"/>
            <a:ext cx="7283152" cy="1143000"/>
          </a:xfrm>
        </p:spPr>
        <p:txBody>
          <a:bodyPr>
            <a:noAutofit/>
          </a:bodyPr>
          <a:lstStyle/>
          <a:p>
            <a:r>
              <a:rPr lang="de-DE" sz="3600"/>
              <a:t>Interessante Funktionen </a:t>
            </a:r>
            <a:br>
              <a:rPr lang="de-DE" sz="3600"/>
            </a:br>
            <a:r>
              <a:rPr lang="de-DE" sz="3600"/>
              <a:t>aus dem Modul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8AAC0-F115-4D83-B307-C9903F5D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95347"/>
            <a:ext cx="8568952" cy="55753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de-DE" sz="2800" b="1" dirty="0">
                <a:solidFill>
                  <a:srgbClr val="0070C0"/>
                </a:solidFill>
              </a:rPr>
              <a:t>Um die Funktionen nutzen zu können, muss man im Programm das Modul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70C0"/>
                </a:solidFill>
              </a:rPr>
              <a:t>importieren!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Quadratwurzel von 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math.ceil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bzw.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math.floor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Rundet eine Fließkommazahl auf bzw. ab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math.pi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Die Kreiszahl </a:t>
            </a:r>
            <a:r>
              <a:rPr lang="el-GR" sz="2800" dirty="0">
                <a:sym typeface="Wingdings" panose="05000000000000000000" pitchFamily="2" charset="2"/>
              </a:rPr>
              <a:t>π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Trigonometrische Funktionen für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r>
              <a:rPr lang="de-DE" sz="2800" dirty="0">
                <a:sym typeface="Wingdings" panose="05000000000000000000" pitchFamily="2" charset="2"/>
              </a:rPr>
              <a:t>-Werte, ebenfalls vorhanden sind die Umkehrfunktionen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math.radians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 </a:t>
            </a:r>
            <a:r>
              <a:rPr lang="de-DE" sz="2800" dirty="0">
                <a:sym typeface="Wingdings" panose="05000000000000000000" pitchFamily="2" charset="2"/>
              </a:rPr>
              <a:t>Konvertiert von Grad in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math.log(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Liefert den Logarithmus von </a:t>
            </a:r>
            <a:r>
              <a:rPr lang="de-DE" sz="2800" b="1" dirty="0">
                <a:sym typeface="Wingdings" panose="05000000000000000000" pitchFamily="2" charset="2"/>
              </a:rPr>
              <a:t>x</a:t>
            </a:r>
            <a:r>
              <a:rPr lang="de-DE" sz="2800" dirty="0">
                <a:sym typeface="Wingdings" panose="05000000000000000000" pitchFamily="2" charset="2"/>
              </a:rPr>
              <a:t> zur Basis </a:t>
            </a:r>
            <a:r>
              <a:rPr lang="de-DE" sz="2800" b="1" dirty="0">
                <a:sym typeface="Wingdings" panose="05000000000000000000" pitchFamily="2" charset="2"/>
              </a:rPr>
              <a:t>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math.gcd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Berechnet den größten gemeinsamen Teiler von a und 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math.factorial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Fakultät von n. Die Fakultät ist die Anzahl der Vertauschungsmöglichkeiten (Permutationen) von n Objekten</a:t>
            </a:r>
          </a:p>
        </p:txBody>
      </p:sp>
    </p:spTree>
    <p:extLst>
      <p:ext uri="{BB962C8B-B14F-4D97-AF65-F5344CB8AC3E}">
        <p14:creationId xmlns:p14="http://schemas.microsoft.com/office/powerpoint/2010/main" val="23348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Listen I (Grundlagen)</a:t>
            </a:r>
            <a:br>
              <a:rPr lang="de-DE" sz="3600" dirty="0"/>
            </a:br>
            <a:r>
              <a:rPr lang="de-DE" sz="3600" dirty="0"/>
              <a:t>in anderen Sprachen auch „Arrays“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Enthält beliebig viele (!) Elemente mit unterschiedlichen Datentypen (auch Listen können in Listen gespeichert werden!)</a:t>
            </a:r>
          </a:p>
          <a:p>
            <a:pPr marL="0" indent="0">
              <a:buNone/>
            </a:pP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datenliste=["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Hans","Watz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27,False,"Lisa","Lau", 98, True]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cs typeface="Courier New" panose="02070309020205020404" pitchFamily="49" charset="0"/>
              </a:rPr>
              <a:t>Liste erzeugen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(datenliste)</a:t>
            </a:r>
          </a:p>
          <a:p>
            <a:r>
              <a:rPr lang="de-DE" dirty="0"/>
              <a:t>Zugriff / Ändern v. Einzelelementen über den Index (alle Listenelemente </a:t>
            </a:r>
            <a:r>
              <a:rPr lang="de-DE" b="1" dirty="0">
                <a:solidFill>
                  <a:srgbClr val="FF0000"/>
                </a:solidFill>
              </a:rPr>
              <a:t>sind von [0] an </a:t>
            </a:r>
            <a:r>
              <a:rPr lang="de-DE" dirty="0"/>
              <a:t>durchnummeriert):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datenliste[4]="Elisabeth"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Ändert das fünfte Element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(datenliste[5])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Gibt das sechste Element aus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(datenliste[0:3])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erste bis dritte Element aus (also Element 0 bis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(datenliste[-1])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letzte Element der Liste aus</a:t>
            </a:r>
            <a:endParaRPr lang="de-DE" sz="2200" dirty="0">
              <a:cs typeface="Courier New" panose="02070309020205020404" pitchFamily="49" charset="0"/>
            </a:endParaRPr>
          </a:p>
          <a:p>
            <a:r>
              <a:rPr lang="de-DE" dirty="0"/>
              <a:t>Listenelement(e) anfügen mit .</a:t>
            </a:r>
            <a:r>
              <a:rPr lang="de-DE" dirty="0" err="1"/>
              <a:t>append</a:t>
            </a:r>
            <a:r>
              <a:rPr lang="de-DE" dirty="0"/>
              <a:t>() und .</a:t>
            </a:r>
            <a:r>
              <a:rPr lang="de-DE" dirty="0" err="1"/>
              <a:t>extend</a:t>
            </a:r>
            <a:r>
              <a:rPr lang="de-DE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("Albert")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("Einstein")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(78)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 = datenliste + ["Albert","Einstein",78,True]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</a:t>
            </a:r>
            <a:r>
              <a:rPr lang="de-DE" sz="21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(["Albert","Einstein",78,True])	</a:t>
            </a:r>
          </a:p>
        </p:txBody>
      </p:sp>
    </p:spTree>
    <p:extLst>
      <p:ext uri="{BB962C8B-B14F-4D97-AF65-F5344CB8AC3E}">
        <p14:creationId xmlns:p14="http://schemas.microsoft.com/office/powerpoint/2010/main" val="232224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Listen II (Nummerierung / </a:t>
            </a:r>
            <a:br>
              <a:rPr lang="de-DE" sz="3600"/>
            </a:br>
            <a:r>
              <a:rPr lang="de-DE" sz="3600"/>
              <a:t>Index </a:t>
            </a:r>
            <a:r>
              <a:rPr lang="de-DE" sz="3600" dirty="0"/>
              <a:t>der Listenelemente)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391703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datenliste[0]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Erstes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Drittes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datenliste[-1]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Letztes Element der Liste</a:t>
            </a:r>
          </a:p>
          <a:p>
            <a:pPr>
              <a:spcAft>
                <a:spcPts val="600"/>
              </a:spcAft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datenliste[-3]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Drittletztes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datenliste[0:2]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datenliste[:2</a:t>
            </a:r>
            <a:r>
              <a:rPr lang="de-DE" sz="22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 </a:t>
            </a:r>
            <a:r>
              <a:rPr lang="de-DE" sz="2200">
                <a:cs typeface="Courier New" panose="02070309020205020404" pitchFamily="49" charset="0"/>
                <a:sym typeface="Wingdings" panose="05000000000000000000" pitchFamily="2" charset="2"/>
              </a:rPr>
              <a:t> Erste 2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Elemente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datenliste[1:5]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Zweites bis fünftes Element (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[4]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datenliste[-3:]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Letze 3 Elemente der Liste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datenliste[1:-2]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Zweites bis vorletztes Elemente der Liste</a:t>
            </a:r>
          </a:p>
          <a:p>
            <a:pPr>
              <a:spcAft>
                <a:spcPts val="600"/>
              </a:spcAft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datenliste[:] </a:t>
            </a:r>
            <a:r>
              <a:rPr lang="de-DE" sz="2200" dirty="0">
                <a:solidFill>
                  <a:prstClr val="black"/>
                </a:solidFill>
                <a:latin typeface="Calibri"/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 datenliste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Die </a:t>
            </a: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gesamte Liste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F564A-D83F-7CE9-0F87-A38B29D2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56578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1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929A9-9778-43AF-AF1C-E0FF2DCE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CA36F4-4078-4F48-BEE4-AB843161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48" y="1628800"/>
            <a:ext cx="8651304" cy="495456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Opel","Astra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E",32000,False]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("VW")  # Einzelne Elemente mit 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("ID.3")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(35000)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autos.extend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Tesla","Model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3", 43000, True]) # Mehrere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("Anzahl Elemente in der Liste:",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# Anzahl der Listenelemente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)): # Schleife durch alle Elemente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[i])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7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</a:t>
            </a:r>
            <a:r>
              <a:rPr lang="de-DE"/>
              <a:t>III (Listen ändern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Anzahl der Listenelemente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de-DE" sz="2100" dirty="0">
                <a:sym typeface="Wingdings" panose="05000000000000000000" pitchFamily="2" charset="2"/>
              </a:rPr>
              <a:t>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100" dirty="0">
                <a:sym typeface="Wingdings" panose="05000000000000000000" pitchFamily="2" charset="2"/>
              </a:rPr>
              <a:t>ermittelt Länge der Liste</a:t>
            </a:r>
            <a:endParaRPr lang="de-DE" sz="2100" dirty="0"/>
          </a:p>
          <a:p>
            <a:r>
              <a:rPr lang="de-DE" dirty="0"/>
              <a:t>Element aus einer Liste Entfernen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 datenliste[0]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Entfernt das 1. Element </a:t>
            </a:r>
            <a:endParaRPr lang="de-D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/>
              <a:t>Element in Liste einfügen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datenliste.insert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(0,"Trabant")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Fügt Element an Position 0 ein</a:t>
            </a:r>
          </a:p>
          <a:p>
            <a:r>
              <a:rPr lang="de-DE" dirty="0"/>
              <a:t>Liste kopieren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datenliste2=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datenliste.copy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Listen sortieren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"</a:t>
            </a:r>
            <a:r>
              <a:rPr lang="de-DE" sz="2200" dirty="0" err="1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inplace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", ändert sie also!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(reverse=True)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absteigend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(datenliste))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gibt die Liste nur sortiert aus, ohne sie zu verändern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2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74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IV (Schleifen)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5141168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Mit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liste </a:t>
            </a:r>
            <a:r>
              <a:rPr lang="de-DE" sz="2400" dirty="0"/>
              <a:t>durch eine Schleife gehen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datenliste: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400" u="sng" dirty="0"/>
              <a:t>oder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(liste)):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(liste[i])</a:t>
            </a:r>
          </a:p>
          <a:p>
            <a:r>
              <a:rPr lang="de-DE" sz="2400" dirty="0"/>
              <a:t>Mit einer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-Schleife eine beliebig lange Liste erzeugen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a=[] </a:t>
            </a:r>
            <a:r>
              <a:rPr lang="de-DE" sz="2400" dirty="0">
                <a:sym typeface="Wingdings" panose="05000000000000000000" pitchFamily="2" charset="2"/>
              </a:rPr>
              <a:t> Leere Liste erzeugen</a:t>
            </a:r>
            <a:br>
              <a:rPr lang="de-DE" sz="2400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(10000): </a:t>
            </a:r>
            <a:r>
              <a:rPr lang="de-DE" sz="2400" dirty="0">
                <a:sym typeface="Wingdings" panose="05000000000000000000" pitchFamily="2" charset="2"/>
              </a:rPr>
              <a:t> 10000 Schleifendurchläufe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a.append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 	   </a:t>
            </a:r>
            <a:r>
              <a:rPr lang="de-DE" sz="2400" dirty="0">
                <a:sym typeface="Wingdings" panose="05000000000000000000" pitchFamily="2" charset="2"/>
              </a:rPr>
              <a:t> Listenelement 0 anfügen</a:t>
            </a:r>
          </a:p>
          <a:p>
            <a:r>
              <a:rPr lang="de-DE" sz="2400" dirty="0"/>
              <a:t>Liste kopieren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a.copy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Gesamte Liste a zu b kopieren(duplizieren)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= a[0:100] 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Nur die ersten 100 Elemente kopieren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3917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Listen V (Ergänzung)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/>
          </a:bodyPr>
          <a:lstStyle/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datenliste.pop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Entfernt das letzte Element aus der Liste, entspricht dem Befehl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datenliste[-1]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datenliste.remove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("Elementinhalt") </a:t>
            </a:r>
            <a:r>
              <a:rPr lang="de-DE" sz="2400" dirty="0">
                <a:sym typeface="Wingdings" panose="05000000000000000000" pitchFamily="2" charset="2"/>
              </a:rPr>
              <a:t> Entfernt das erste Element, dessen Inhalt angegeben wurde, aus einer Liste.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(1,50,2)) </a:t>
            </a:r>
            <a:r>
              <a:rPr lang="de-DE" sz="2400" dirty="0">
                <a:sym typeface="Wingdings" panose="05000000000000000000" pitchFamily="2" charset="2"/>
              </a:rPr>
              <a:t> Erzeugt eine Datenliste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Funktion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nummern=[0]*10000 </a:t>
            </a:r>
            <a:r>
              <a:rPr lang="de-DE" sz="2400" dirty="0">
                <a:sym typeface="Wingdings" panose="05000000000000000000" pitchFamily="2" charset="2"/>
              </a:rPr>
              <a:t> Erzeugt eine Datenliste mit 10000 Nullen (oder anderen gleichen Zahlen) per Multiplikation eines Elements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min(liste)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Kleines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max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Größtes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sum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Summe aller Listenelemente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Anzahl der Listenelemente</a:t>
            </a:r>
            <a:endParaRPr lang="de-DE" sz="2400" dirty="0">
              <a:sym typeface="Wingdings" panose="05000000000000000000" pitchFamily="2" charset="2"/>
            </a:endParaRPr>
          </a:p>
          <a:p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94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VI (Listen in Liste)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sz="2400" dirty="0"/>
              <a:t>Eine Liste kann als Elemente auch weitere Listen enthalten (quasi als "verschachtelte Listen"):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 </a:t>
            </a:r>
            <a:r>
              <a:rPr lang="de-DE" sz="15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["Meier","Bonn",53177,True]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["Schulze","Köln",50191,False]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kunden.append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["Becker","Hennef",53173,True]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400" dirty="0"/>
              <a:t>Auf diese Art und Weise könnte man z.B. beliebig viele Datensätze in einer Listenvariablen speichern</a:t>
            </a:r>
          </a:p>
          <a:p>
            <a:r>
              <a:rPr lang="de-DE" sz="2400" dirty="0"/>
              <a:t>Zugriff auf Einzelelemente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Zweite Liste/Datensatz ausgeben</a:t>
            </a:r>
          </a:p>
          <a:p>
            <a:r>
              <a:rPr lang="de-DE" sz="2400" dirty="0"/>
              <a:t>Zugriff auf Einzelelement einer Liste (eines Datensatzes)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[1][2])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Gibt das dritte Listenelement des zweiten Kunden aus (50191)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3354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0CD31-AA32-7EF0-A415-8CCC32071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88640"/>
            <a:ext cx="7283152" cy="1143000"/>
          </a:xfrm>
        </p:spPr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(deutsch: Tupel)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DFB69-32CF-9FF5-32FF-60F0DE6F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54461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Tupel sind eine ähnliche Datenstruktur wie Listen, jedoch sind sie unveränderbar ("</a:t>
            </a:r>
            <a:r>
              <a:rPr lang="de-DE" dirty="0" err="1"/>
              <a:t>immutable</a:t>
            </a:r>
            <a:r>
              <a:rPr lang="de-DE" dirty="0"/>
              <a:t>") – es können weder Elemente hinzugefügt werden, noch entfernt oder geändert werden.</a:t>
            </a:r>
          </a:p>
          <a:p>
            <a:r>
              <a:rPr lang="de-DE" dirty="0"/>
              <a:t>Tupel werden statt in eckigen Klammern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liste=["Fritz",350,True] </a:t>
            </a:r>
            <a:r>
              <a:rPr lang="de-DE" dirty="0"/>
              <a:t>in runden Klammern geschrieben, also z.B.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t=("Fritz",350,True)</a:t>
            </a:r>
          </a:p>
          <a:p>
            <a:r>
              <a:rPr lang="de-DE" dirty="0"/>
              <a:t>Tupel lassen sich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 eine Liste umwandeln, Listen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/>
              <a:t>in ein Tupel.</a:t>
            </a:r>
          </a:p>
          <a:p>
            <a:r>
              <a:rPr lang="de-DE" dirty="0"/>
              <a:t>Tupel brauchen weniger Speicher als Listen, sie verhindern außerdem, dass Werte in dieser Datenstruktur "aus Versehen" geändert werden.</a:t>
            </a:r>
          </a:p>
          <a:p>
            <a:r>
              <a:rPr lang="de-DE" dirty="0"/>
              <a:t>Sie haben fast keine eingebauten Funktionen, da sie ja unveränderlich sind.</a:t>
            </a:r>
          </a:p>
        </p:txBody>
      </p:sp>
    </p:spTree>
    <p:extLst>
      <p:ext uri="{BB962C8B-B14F-4D97-AF65-F5344CB8AC3E}">
        <p14:creationId xmlns:p14="http://schemas.microsoft.com/office/powerpoint/2010/main" val="401334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Dictionaries</a:t>
            </a:r>
            <a:r>
              <a:rPr lang="de-DE" dirty="0"/>
              <a:t>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8" y="1548011"/>
            <a:ext cx="5915000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 err="1"/>
              <a:t>Dictionaries</a:t>
            </a:r>
            <a:r>
              <a:rPr lang="de-DE" sz="2800" dirty="0"/>
              <a:t> ("Wörterbücher") bestehen aus </a:t>
            </a:r>
            <a:r>
              <a:rPr lang="de-DE" sz="2800" dirty="0" err="1"/>
              <a:t>Key:Value</a:t>
            </a:r>
            <a:r>
              <a:rPr lang="de-DE" sz="2800" dirty="0"/>
              <a:t> - Paaren (</a:t>
            </a:r>
            <a:r>
              <a:rPr lang="de-DE" sz="2800" dirty="0" err="1"/>
              <a:t>Schlüssel:Wert</a:t>
            </a:r>
            <a:r>
              <a:rPr lang="de-DE" sz="2800" dirty="0"/>
              <a:t>), die mit Kommas getrennt sind, das gesamte Dictionary ist mit {…} umklammert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dict1={"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":"DE", "temp":22.5 } </a:t>
            </a:r>
          </a:p>
          <a:p>
            <a:r>
              <a:rPr lang="de-DE" sz="2800" dirty="0"/>
              <a:t>Der Key ist im immer als String gespeichert, der Value kann ein beliebiger Datentyp sein (</a:t>
            </a:r>
            <a:r>
              <a:rPr lang="de-DE" sz="2800" dirty="0" err="1"/>
              <a:t>Int</a:t>
            </a:r>
            <a:r>
              <a:rPr lang="de-DE" sz="2800" dirty="0"/>
              <a:t>, </a:t>
            </a:r>
            <a:r>
              <a:rPr lang="de-DE" sz="2800" dirty="0" err="1"/>
              <a:t>Float</a:t>
            </a:r>
            <a:r>
              <a:rPr lang="de-DE" sz="2800" dirty="0"/>
              <a:t>, String, Boolean, Liste, weiteres Dictionary)</a:t>
            </a:r>
          </a:p>
          <a:p>
            <a:r>
              <a:rPr lang="de-DE" sz="2800" dirty="0"/>
              <a:t>Mehrere gleiche Keys darf es nicht geben!</a:t>
            </a:r>
          </a:p>
          <a:p>
            <a:r>
              <a:rPr lang="de-DE" sz="2800" dirty="0"/>
              <a:t>Zugriff erfolgt </a:t>
            </a:r>
            <a:r>
              <a:rPr lang="de-DE" sz="2800" b="1" dirty="0"/>
              <a:t>nur</a:t>
            </a:r>
            <a:r>
              <a:rPr lang="de-DE" sz="2800" dirty="0"/>
              <a:t> (!) über den Key:</a:t>
            </a:r>
          </a:p>
          <a:p>
            <a:pPr marL="0" indent="0" algn="ctr">
              <a:buNone/>
            </a:pP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sz="2800" dirty="0">
                <a:sym typeface="Wingdings" panose="05000000000000000000" pitchFamily="2" charset="2"/>
              </a:rPr>
              <a:t> 22.5</a:t>
            </a:r>
          </a:p>
          <a:p>
            <a:r>
              <a:rPr lang="de-DE" sz="2800" dirty="0">
                <a:sym typeface="Wingdings" panose="05000000000000000000" pitchFamily="2" charset="2"/>
              </a:rPr>
              <a:t>Weitere Paare werden einfach durch Zuweisung angehangen, es gibt kein </a:t>
            </a:r>
            <a:r>
              <a:rPr lang="de-DE" sz="2800" dirty="0" err="1">
                <a:sym typeface="Wingdings" panose="05000000000000000000" pitchFamily="2" charset="2"/>
              </a:rPr>
              <a:t>append</a:t>
            </a:r>
            <a:r>
              <a:rPr lang="de-DE" sz="2800" dirty="0">
                <a:sym typeface="Wingdings" panose="05000000000000000000" pitchFamily="2" charset="2"/>
              </a:rPr>
              <a:t>() o.ä.: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timestamp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"]=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 algn="ctr">
              <a:buNone/>
            </a:pPr>
            <a:endParaRPr lang="de-DE" sz="2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B89324-3835-10C2-AFFA-D01E28649E12}"/>
              </a:ext>
            </a:extLst>
          </p:cNvPr>
          <p:cNvSpPr txBox="1"/>
          <p:nvPr/>
        </p:nvSpPr>
        <p:spPr>
          <a:xfrm>
            <a:off x="6025905" y="2954126"/>
            <a:ext cx="3096343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500" dirty="0">
                <a:latin typeface="Consolas" panose="020B0609020204030204" pitchFamily="49" charset="0"/>
              </a:rPr>
              <a:t>einwohner = 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{"Berlin": 3669491,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"Hamburg": 1847253,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"München": 1484226,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"Köln": 1087863,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"Frankfurt </a:t>
            </a:r>
            <a:r>
              <a:rPr lang="de-DE" sz="1500" dirty="0" err="1">
                <a:latin typeface="Consolas" panose="020B0609020204030204" pitchFamily="49" charset="0"/>
              </a:rPr>
              <a:t>aM</a:t>
            </a:r>
            <a:r>
              <a:rPr lang="de-DE" sz="1500" dirty="0">
                <a:latin typeface="Consolas" panose="020B0609020204030204" pitchFamily="49" charset="0"/>
              </a:rPr>
              <a:t>": 763380,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"Stuttgart": 635911,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"Düsseldorf": 621877,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"Leipzig": 593145,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"Dortmund": 588250,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"Essen": 582760,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"Bremen": 567559,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"Dresden": 556780,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"Hannover": 536925,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"Nürnberg": 518370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998F4D-439F-6822-27FE-82AE2105570F}"/>
              </a:ext>
            </a:extLst>
          </p:cNvPr>
          <p:cNvSpPr txBox="1"/>
          <p:nvPr/>
        </p:nvSpPr>
        <p:spPr>
          <a:xfrm>
            <a:off x="6025905" y="1628800"/>
            <a:ext cx="3096343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dict1 =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"</a:t>
            </a:r>
            <a:r>
              <a:rPr lang="en-US" sz="1400" dirty="0" err="1">
                <a:latin typeface="Consolas" panose="020B0609020204030204" pitchFamily="49" charset="0"/>
              </a:rPr>
              <a:t>country":"DE</a:t>
            </a:r>
            <a:r>
              <a:rPr lang="en-US" sz="1400" dirty="0">
                <a:latin typeface="Consolas" panose="020B0609020204030204" pitchFamily="49" charset="0"/>
              </a:rPr>
              <a:t>", "temp":22.5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6697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Python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026" y="1415537"/>
            <a:ext cx="9031974" cy="5325831"/>
          </a:xfrm>
        </p:spPr>
        <p:txBody>
          <a:bodyPr>
            <a:normAutofit fontScale="92500" lnSpcReduction="20000"/>
          </a:bodyPr>
          <a:lstStyle/>
          <a:p>
            <a:r>
              <a:rPr lang="de-DE" sz="2000" dirty="0"/>
              <a:t>Interpreter-Sprache (Skriptsprache)</a:t>
            </a:r>
          </a:p>
          <a:p>
            <a:pPr lvl="1"/>
            <a:r>
              <a:rPr lang="de-DE" sz="1600" dirty="0"/>
              <a:t>Quellcode wird während der Laufzeit in Bytecode (Zwischencode) übersetzt</a:t>
            </a:r>
          </a:p>
          <a:p>
            <a:pPr lvl="1"/>
            <a:r>
              <a:rPr lang="de-DE" sz="1600" dirty="0"/>
              <a:t>Ausführung durch plattformoptimierte Python-VM (PVM)</a:t>
            </a:r>
          </a:p>
          <a:p>
            <a:pPr lvl="1"/>
            <a:r>
              <a:rPr lang="de-DE" sz="1600" i="1" dirty="0"/>
              <a:t>Gegensatz dazu: Compilersprachen wie C, C++, Java, C#  </a:t>
            </a:r>
            <a:r>
              <a:rPr lang="de-DE" sz="1600" i="1" dirty="0">
                <a:sym typeface="Wingdings" panose="05000000000000000000" pitchFamily="2" charset="2"/>
              </a:rPr>
              <a:t> Übersetzung VOR der Laufzeit</a:t>
            </a:r>
            <a:endParaRPr lang="de-DE" sz="1600" i="1" dirty="0"/>
          </a:p>
          <a:p>
            <a:r>
              <a:rPr lang="de-DE" sz="2000" dirty="0"/>
              <a:t>Höhere Programmiersprache (einfach f. Menschen zu lesen)</a:t>
            </a:r>
          </a:p>
          <a:p>
            <a:pPr lvl="1"/>
            <a:r>
              <a:rPr lang="de-DE" sz="1600" i="1" dirty="0"/>
              <a:t>Gegensatz dazu: Maschinennahe Programmiersprache wie Assembler</a:t>
            </a:r>
            <a:endParaRPr lang="de-DE" sz="1600" dirty="0"/>
          </a:p>
          <a:p>
            <a:r>
              <a:rPr lang="de-DE" sz="2000" dirty="0"/>
              <a:t>Unterstützt mehrere imperative Programmierparadigmen</a:t>
            </a:r>
          </a:p>
          <a:p>
            <a:pPr lvl="1"/>
            <a:r>
              <a:rPr lang="de-DE" sz="1600" dirty="0"/>
              <a:t>Imperative Programmierung mit funktionalen und deklarativen</a:t>
            </a:r>
            <a:br>
              <a:rPr lang="de-DE" sz="1600" dirty="0"/>
            </a:br>
            <a:r>
              <a:rPr lang="de-DE" sz="1600" dirty="0"/>
              <a:t>Anteilen (z.B. SQL)</a:t>
            </a:r>
          </a:p>
          <a:p>
            <a:pPr lvl="1"/>
            <a:r>
              <a:rPr lang="de-DE" sz="1600" dirty="0"/>
              <a:t>Objektorientierte Programmierung</a:t>
            </a:r>
          </a:p>
          <a:p>
            <a:pPr lvl="1"/>
            <a:r>
              <a:rPr lang="de-DE" sz="1600" dirty="0"/>
              <a:t>Prozedurale Programmierung</a:t>
            </a:r>
          </a:p>
          <a:p>
            <a:r>
              <a:rPr lang="de-DE" sz="2000" dirty="0"/>
              <a:t>Dynamische Typisierung (Typ einer Variablen kann sich innerhalb eines Programms ändern)</a:t>
            </a:r>
          </a:p>
          <a:p>
            <a:pPr lvl="1"/>
            <a:r>
              <a:rPr lang="de-DE" sz="1600" i="1" dirty="0"/>
              <a:t>Gegensatz dazu: Statische Typisierung (z.B. in C, C++, Java), Variablen ändern ihren Typ nicht</a:t>
            </a:r>
          </a:p>
          <a:p>
            <a:r>
              <a:rPr lang="de-DE" sz="2000" dirty="0"/>
              <a:t>Multiplattform (Windows, MacOS, Linux, iOS, Android, Taschenrechner u.v.a.), Bestandteil der meisten Betriebssysteme</a:t>
            </a:r>
          </a:p>
          <a:p>
            <a:r>
              <a:rPr lang="de-DE" sz="2000" b="1" dirty="0"/>
              <a:t>Kann mit Modulen beliebig erweitert werden </a:t>
            </a:r>
            <a:r>
              <a:rPr lang="de-DE" sz="2000" dirty="0"/>
              <a:t>(sehr viele verfügbar </a:t>
            </a:r>
            <a:r>
              <a:rPr lang="de-DE" sz="2000" dirty="0">
                <a:sym typeface="Wingdings" panose="05000000000000000000" pitchFamily="2" charset="2"/>
              </a:rPr>
              <a:t> pypi.org</a:t>
            </a:r>
            <a:r>
              <a:rPr lang="de-DE" sz="2000" dirty="0"/>
              <a:t>)</a:t>
            </a:r>
          </a:p>
          <a:p>
            <a:r>
              <a:rPr lang="de-DE" sz="2000" dirty="0"/>
              <a:t>Server- und Client-seitiger Einsatzbereich</a:t>
            </a:r>
          </a:p>
          <a:p>
            <a:r>
              <a:rPr lang="de-DE" sz="2000" dirty="0"/>
              <a:t>Kostenlos, Open Source, aktuelle Version 3.12 (Okt. 2023)</a:t>
            </a:r>
          </a:p>
          <a:p>
            <a:pPr lvl="1"/>
            <a:r>
              <a:rPr lang="de-DE" sz="1600" dirty="0"/>
              <a:t>Version 3.13 -&gt; Aktuelles Alpha Release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AFDB59-8C94-40B3-86D0-D5864150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153313"/>
            <a:ext cx="2731782" cy="6545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2B9BCD-DF3E-FBA0-710D-F2F3CEAE2FD4}"/>
              </a:ext>
            </a:extLst>
          </p:cNvPr>
          <p:cNvCxnSpPr>
            <a:cxnSpLocks/>
          </p:cNvCxnSpPr>
          <p:nvPr/>
        </p:nvCxnSpPr>
        <p:spPr>
          <a:xfrm>
            <a:off x="6300192" y="2852936"/>
            <a:ext cx="432048" cy="327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7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</a:t>
            </a:r>
            <a:br>
              <a:rPr lang="de-DE" dirty="0"/>
            </a:br>
            <a:r>
              <a:rPr lang="de-DE" sz="2700" dirty="0"/>
              <a:t>(Keys / Values mit Schleifen durchlaufen)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72208"/>
            <a:ext cx="8784976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Für </a:t>
            </a:r>
            <a:r>
              <a:rPr lang="de-DE" sz="2800" dirty="0" err="1"/>
              <a:t>Dictionaries</a:t>
            </a:r>
            <a:r>
              <a:rPr lang="de-DE" sz="2800" dirty="0"/>
              <a:t> gibt es die Methoden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und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dirty="0"/>
              <a:t>diese liefern sämtliche Paare, Schlüssel oder Werte eines Dictionary</a:t>
            </a:r>
          </a:p>
          <a:p>
            <a:r>
              <a:rPr lang="de-DE" sz="2800" dirty="0">
                <a:sym typeface="Wingdings" panose="05000000000000000000" pitchFamily="2" charset="2"/>
              </a:rPr>
              <a:t>Diese Methoden können in Schleifen verwendet werden um sämtliche Paare, Schlüssel oder Werte zu durchlaufen</a:t>
            </a:r>
          </a:p>
          <a:p>
            <a:pPr marL="0" indent="0" algn="ctr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k,v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dict1.items():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(k, v)</a:t>
            </a:r>
          </a:p>
          <a:p>
            <a:r>
              <a:rPr lang="de-DE" sz="2800" dirty="0">
                <a:sym typeface="Wingdings" panose="05000000000000000000" pitchFamily="2" charset="2"/>
              </a:rPr>
              <a:t>Oder eventuell einfacher zu verstehen:</a:t>
            </a:r>
          </a:p>
          <a:p>
            <a:pPr marL="0" indent="0">
              <a:buNone/>
            </a:pPr>
            <a:r>
              <a:rPr lang="de-DE" sz="2800" dirty="0">
                <a:sym typeface="Wingdings" panose="05000000000000000000" pitchFamily="2" charset="2"/>
              </a:rPr>
              <a:t>	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dict1[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])</a:t>
            </a:r>
          </a:p>
          <a:p>
            <a:r>
              <a:rPr lang="de-DE" sz="2800" dirty="0">
                <a:sym typeface="Wingdings" panose="05000000000000000000" pitchFamily="2" charset="2"/>
              </a:rPr>
              <a:t>Funktionen für/mit </a:t>
            </a:r>
            <a:r>
              <a:rPr lang="de-DE" sz="2800" dirty="0" err="1">
                <a:sym typeface="Wingdings" panose="05000000000000000000" pitchFamily="2" charset="2"/>
              </a:rPr>
              <a:t>Dictionaries</a:t>
            </a:r>
            <a:r>
              <a:rPr lang="de-DE" sz="2800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dict1["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 	</a:t>
            </a:r>
            <a:r>
              <a:rPr lang="de-DE" dirty="0">
                <a:sym typeface="Wingdings" panose="05000000000000000000" pitchFamily="2" charset="2"/>
              </a:rPr>
              <a:t> Löscht ein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Paar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	</a:t>
            </a:r>
            <a:r>
              <a:rPr lang="de-DE" dirty="0">
                <a:sym typeface="Wingdings" panose="05000000000000000000" pitchFamily="2" charset="2"/>
              </a:rPr>
              <a:t> Anzahl der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dirty="0" err="1">
                <a:sym typeface="Wingdings" panose="05000000000000000000" pitchFamily="2" charset="2"/>
              </a:rPr>
              <a:t>-Paare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sorted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</a:t>
            </a:r>
            <a:r>
              <a:rPr lang="de-DE" dirty="0">
                <a:sym typeface="Wingdings" panose="05000000000000000000" pitchFamily="2" charset="2"/>
              </a:rPr>
              <a:t> Liefert das Dictionary sortiert zurück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dict1.get("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Liefert ein Value zurück, ohne mit einem Fehler abzubrechen, wenn der Key nicht existiert (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None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5091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27116-DA87-1E6B-CAB0-A9001DFE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III</a:t>
            </a:r>
            <a:br>
              <a:rPr lang="de-DE" dirty="0"/>
            </a:br>
            <a:r>
              <a:rPr lang="de-DE" sz="2700" dirty="0"/>
              <a:t>(verschachtelte </a:t>
            </a:r>
            <a:r>
              <a:rPr lang="de-DE" sz="2700" dirty="0" err="1"/>
              <a:t>Dictionaries</a:t>
            </a:r>
            <a:r>
              <a:rPr lang="de-DE" sz="27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2910E-BE44-C113-BAD5-B97ED9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Mehrere </a:t>
            </a:r>
            <a:r>
              <a:rPr lang="de-DE" dirty="0" err="1"/>
              <a:t>Dictionaries</a:t>
            </a:r>
            <a:r>
              <a:rPr lang="de-DE" dirty="0"/>
              <a:t> lassen sich in einem Dictionary zusammenfassen. Diese können dann in einer verschachtelten Schleife ausgegeben / verarbeitet werden: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{"kunde1":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1965},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	  "kunde2":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 }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kundendict.values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de-DE" dirty="0"/>
              <a:t>Auch möglich ist das zusammenfassen mehrerer </a:t>
            </a:r>
            <a:r>
              <a:rPr lang="de-DE" dirty="0" err="1"/>
              <a:t>Dictionaries</a:t>
            </a:r>
            <a:r>
              <a:rPr lang="de-DE" dirty="0"/>
              <a:t> in einer Liste: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kundenliste=[]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kundenliste: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key in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print(key,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[key])</a:t>
            </a:r>
          </a:p>
          <a:p>
            <a:r>
              <a:rPr lang="de-DE" dirty="0"/>
              <a:t>Auf diese Art und Weise ist ähnlich wie bei verschachtelten Liste das Speichern mehrerer Datensätze in einer Variable möglich.</a:t>
            </a:r>
          </a:p>
          <a:p>
            <a:r>
              <a:rPr lang="de-DE" dirty="0"/>
              <a:t>Das klassische Dateiformat für </a:t>
            </a:r>
            <a:r>
              <a:rPr lang="de-DE" dirty="0" err="1"/>
              <a:t>Dictionaries</a:t>
            </a:r>
            <a:r>
              <a:rPr lang="de-DE" dirty="0"/>
              <a:t> ist das </a:t>
            </a:r>
            <a:r>
              <a:rPr lang="de-DE" b="1" dirty="0"/>
              <a:t>.</a:t>
            </a:r>
            <a:r>
              <a:rPr lang="de-DE" b="1" dirty="0" err="1"/>
              <a:t>json</a:t>
            </a:r>
            <a:r>
              <a:rPr lang="de-DE" dirty="0"/>
              <a:t>-Format. Das Modul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dirty="0"/>
              <a:t> ermöglicht Export und Import dieser Dateien (siehe entsprechende Folien in diese Präsentation!)</a:t>
            </a:r>
          </a:p>
        </p:txBody>
      </p:sp>
    </p:spTree>
    <p:extLst>
      <p:ext uri="{BB962C8B-B14F-4D97-AF65-F5344CB8AC3E}">
        <p14:creationId xmlns:p14="http://schemas.microsoft.com/office/powerpoint/2010/main" val="37915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8518A-8F7F-4A9C-9479-83EB5294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Zufallszahlen 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FBE69-2AAF-4713-B8F4-E07C6C64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036496" cy="55892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erzeugt 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dirty="0"/>
              <a:t> scheinbare Zufallswerte (mit einem Algorithmus)</a:t>
            </a:r>
          </a:p>
          <a:p>
            <a:r>
              <a:rPr lang="de-DE" dirty="0"/>
              <a:t>Statistisch verhalten sich die "Pseudo-Zufallswerte" wie echte Zufallszahlen (Münzwurf, Würfel, Roulette, Rauschen…)</a:t>
            </a:r>
          </a:p>
          <a:p>
            <a:r>
              <a:rPr lang="de-DE" dirty="0"/>
              <a:t>Erzeugbar sind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/>
              <a:t>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dirty="0"/>
              <a:t> und andere Typen</a:t>
            </a:r>
          </a:p>
          <a:p>
            <a:pPr marL="0" indent="0">
              <a:buNone/>
            </a:pP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sym typeface="Wingdings" panose="05000000000000000000" pitchFamily="2" charset="2"/>
              </a:rPr>
              <a:t> Importieren des Moduls, Voraussetzung!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random.seed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(1)  </a:t>
            </a:r>
            <a:r>
              <a:rPr lang="de-DE" sz="2200" dirty="0">
                <a:sym typeface="Wingdings" panose="05000000000000000000" pitchFamily="2" charset="2"/>
              </a:rPr>
              <a:t>Setzt den Zufallsgenerator auf einen Startwert (</a:t>
            </a:r>
            <a:r>
              <a:rPr lang="de-DE" sz="2200" b="1" i="1" dirty="0">
                <a:sym typeface="Wingdings" panose="05000000000000000000" pitchFamily="2" charset="2"/>
              </a:rPr>
              <a:t>optional</a:t>
            </a:r>
            <a:r>
              <a:rPr lang="de-DE" sz="22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()) 	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[0,1)  </a:t>
            </a:r>
            <a:r>
              <a:rPr lang="de-DE" sz="2200" dirty="0">
                <a:sym typeface="Wingdings" panose="05000000000000000000" pitchFamily="2" charset="2"/>
              </a:rPr>
              <a:t>0&lt;= Zahl &lt; 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random.uniform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(0,1))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[0,1] </a:t>
            </a:r>
            <a:r>
              <a:rPr lang="de-DE" sz="2200" dirty="0">
                <a:sym typeface="Wingdings" panose="05000000000000000000" pitchFamily="2" charset="2"/>
              </a:rPr>
              <a:t> 0&lt;= Zahl &lt;=1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 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&lt;=99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random.randrange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  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random.choice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(["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Ja","Nein","Vielleicht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"]))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900" dirty="0">
                <a:sym typeface="Wingdings" panose="05000000000000000000" pitchFamily="2" charset="2"/>
              </a:rPr>
              <a:t>Liefert ein zufälliges Element aus einer Liste von Werten (beliebiger Datentyp)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random.shuffle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(liste))</a:t>
            </a:r>
            <a:r>
              <a:rPr lang="de-DE" sz="2200" dirty="0">
                <a:sym typeface="Wingdings" panose="05000000000000000000" pitchFamily="2" charset="2"/>
              </a:rPr>
              <a:t>	 Mischt eine Liste zufällig durch</a:t>
            </a:r>
          </a:p>
        </p:txBody>
      </p:sp>
    </p:spTree>
    <p:extLst>
      <p:ext uri="{BB962C8B-B14F-4D97-AF65-F5344CB8AC3E}">
        <p14:creationId xmlns:p14="http://schemas.microsoft.com/office/powerpoint/2010/main" val="397408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026C21-35FF-869B-E525-CB180D824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8323"/>
          <a:stretch/>
        </p:blipFill>
        <p:spPr bwMode="auto">
          <a:xfrm>
            <a:off x="7596336" y="4293096"/>
            <a:ext cx="1512168" cy="15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F34F16-02C1-52E8-8B66-3F34A1BF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Anwendungsbereiche von (Pseudo-) Zufallszahlen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96355-AF96-F9F7-F86A-5D0A1169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640960" cy="498316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Nutzung in Spielen (dadurch </a:t>
            </a:r>
            <a:r>
              <a:rPr lang="de-DE" dirty="0" err="1"/>
              <a:t>abwechelungs</a:t>
            </a:r>
            <a:r>
              <a:rPr lang="de-DE" dirty="0"/>
              <a:t>-reicherer Verlauf)</a:t>
            </a:r>
          </a:p>
          <a:p>
            <a:r>
              <a:rPr lang="de-DE" dirty="0">
                <a:solidFill>
                  <a:srgbClr val="002060"/>
                </a:solidFill>
              </a:rPr>
              <a:t>Erzeugung von Testdaten / Dateien</a:t>
            </a:r>
          </a:p>
          <a:p>
            <a:r>
              <a:rPr lang="de-DE" dirty="0"/>
              <a:t>Lösung von statistischen, mathematischen und physikalischen Problemen (z.B. "Welche Augenzahl wird mit 3 </a:t>
            </a:r>
            <a:r>
              <a:rPr lang="de-DE" dirty="0" err="1"/>
              <a:t>sechseitigen</a:t>
            </a:r>
            <a:r>
              <a:rPr lang="de-DE" dirty="0"/>
              <a:t> Würfeln am häufigsten geworfen?") </a:t>
            </a:r>
            <a:r>
              <a:rPr lang="de-DE" dirty="0">
                <a:sym typeface="Wingdings" panose="05000000000000000000" pitchFamily="2" charset="2"/>
              </a:rPr>
              <a:t> Monte-Carlo-Simulationen</a:t>
            </a:r>
          </a:p>
          <a:p>
            <a:r>
              <a:rPr lang="de-DE" dirty="0">
                <a:solidFill>
                  <a:srgbClr val="002060"/>
                </a:solidFill>
              </a:rPr>
              <a:t>Kryptographie </a:t>
            </a:r>
            <a:r>
              <a:rPr lang="de-DE" dirty="0">
                <a:solidFill>
                  <a:srgbClr val="002060"/>
                </a:solidFill>
                <a:sym typeface="Wingdings" panose="05000000000000000000" pitchFamily="2" charset="2"/>
              </a:rPr>
              <a:t> Erzeugung von Schlüsseln</a:t>
            </a:r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Erzeugung von zufälligen Eingabewerten für Softwaretests</a:t>
            </a:r>
          </a:p>
        </p:txBody>
      </p:sp>
    </p:spTree>
    <p:extLst>
      <p:ext uri="{BB962C8B-B14F-4D97-AF65-F5344CB8AC3E}">
        <p14:creationId xmlns:p14="http://schemas.microsoft.com/office/powerpoint/2010/main" val="268339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81AEA-E42F-4AE8-9DF6-B097A7B1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Exkurs: Zeitmessung mit </a:t>
            </a:r>
            <a:r>
              <a:rPr lang="de-DE" sz="4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lang="de-DE" sz="4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lang="de-DE" sz="24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FBD67-6F86-40A5-A402-189451A3F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de-DE" sz="2800" dirty="0"/>
              <a:t>Gelegentlich will / muss man die Laufzeit eines Programms / Algorithmus messen. Dies kann man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– Methode machen, die uns die die Anzahl der Sekunden seit "</a:t>
            </a:r>
            <a:r>
              <a:rPr lang="de-DE" sz="2800" b="1" dirty="0" err="1"/>
              <a:t>Epoch</a:t>
            </a:r>
            <a:r>
              <a:rPr lang="de-DE" sz="2800" dirty="0"/>
              <a:t>" (0</a:t>
            </a:r>
            <a:r>
              <a:rPr lang="de-DE" sz="2800" b="0" i="0" dirty="0">
                <a:solidFill>
                  <a:srgbClr val="333333"/>
                </a:solidFill>
                <a:effectLst/>
              </a:rPr>
              <a:t>1.01.1970 um 00:00:00 UTC) liefert:</a:t>
            </a:r>
          </a:p>
          <a:p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75457-9DAB-4425-8546-0827F5A6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3789040"/>
            <a:ext cx="6836885" cy="3024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89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776864" cy="1143000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-Formatierung mit der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(..)-</a:t>
            </a:r>
            <a:r>
              <a:rPr lang="de-DE" dirty="0"/>
              <a:t>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13384"/>
            <a:ext cx="8435280" cy="5544616"/>
          </a:xfrm>
        </p:spPr>
        <p:txBody>
          <a:bodyPr>
            <a:normAutofit fontScale="475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Platzierung und Formatierung der Variablen wird im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-String mit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festgelegt. Beispiele: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0:7d}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(Argument 0), 7 Stellen Integer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08d}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 Ganzzahl mit führenden Nullen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8.2f}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Stellen, Fließkomma mit 2 Nachkommastellen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2:&lt;5d}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3.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5 Stellen linksbündig, Ganzzahl</a:t>
            </a:r>
          </a:p>
          <a:p>
            <a:pPr marL="0" indent="0">
              <a:buNone/>
            </a:pPr>
            <a:r>
              <a:rPr lang="de-DE" b="1"/>
              <a:t>	{:&lt;</a:t>
            </a:r>
            <a:r>
              <a:rPr lang="de-DE" b="1" dirty="0"/>
              <a:t>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5 Stellen linksbündig, Ganzzahl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12 Stellen, 1.000er-Trennung, 3 Nachkomma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0:x}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Hexadezimal</a:t>
            </a:r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2 Nachkomma mit %, mit 100 multipliziert</a:t>
            </a:r>
          </a:p>
          <a:p>
            <a:pPr marL="0" indent="0">
              <a:buNone/>
            </a:pPr>
            <a:r>
              <a:rPr lang="de-DE" b="1"/>
              <a:t>	{:^</a:t>
            </a:r>
            <a:r>
              <a:rPr lang="de-DE" b="1" dirty="0"/>
              <a:t>16s}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Nächster Wert, 16 stelliger String zentriert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1:10e}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Zweiter Wert, 10 </a:t>
            </a:r>
            <a:r>
              <a:rPr lang="de-DE"/>
              <a:t>stellige Exponentialzahl (wissenschaftliche Darstellung)</a:t>
            </a:r>
            <a:endParaRPr lang="de-DE" dirty="0"/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2f</a:t>
            </a:r>
            <a:r>
              <a:rPr lang="de-DE" b="1"/>
              <a:t>}kWh	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2 Nachkommastellen, </a:t>
            </a:r>
            <a:r>
              <a:rPr lang="de-DE" dirty="0"/>
              <a:t>mit </a:t>
            </a:r>
            <a:r>
              <a:rPr lang="de-DE"/>
              <a:t>Einheit kWh</a:t>
            </a:r>
            <a:br>
              <a:rPr lang="de-DE"/>
            </a:br>
            <a:endParaRPr lang="de-DE"/>
          </a:p>
          <a:p>
            <a:pPr marL="0" indent="0" algn="ctr">
              <a:buNone/>
            </a:pPr>
            <a:r>
              <a:rPr lang="de-DE" sz="2500"/>
              <a:t>Alle Formatierungsplatzhalter-Codes unter </a:t>
            </a:r>
            <a:r>
              <a:rPr lang="de-DE" sz="2500">
                <a:hlinkClick r:id="rId2"/>
              </a:rPr>
              <a:t>https://docs.python.org/3/library/string.html#format-specification-mini-language</a:t>
            </a:r>
            <a:r>
              <a:rPr lang="de-DE" sz="2500"/>
              <a:t> </a:t>
            </a:r>
            <a:endParaRPr lang="de-DE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148B9F-33B5-4F3C-B74E-DA41224B2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958" r="872" b="7117"/>
          <a:stretch/>
        </p:blipFill>
        <p:spPr>
          <a:xfrm>
            <a:off x="860315" y="1313384"/>
            <a:ext cx="7423370" cy="201622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66729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431704" cy="1088086"/>
          </a:xfrm>
        </p:spPr>
        <p:txBody>
          <a:bodyPr>
            <a:normAutofit fontScale="90000"/>
          </a:bodyPr>
          <a:lstStyle/>
          <a:p>
            <a:r>
              <a:rPr lang="de-DE" dirty="0"/>
              <a:t>String-Formatierung </a:t>
            </a:r>
            <a:br>
              <a:rPr lang="de-DE" dirty="0"/>
            </a:br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f-Strings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40060"/>
            <a:ext cx="8435280" cy="5544616"/>
          </a:xfrm>
        </p:spPr>
        <p:txBody>
          <a:bodyPr>
            <a:normAutofit fontScale="40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f-Strings</a:t>
            </a:r>
            <a:r>
              <a:rPr lang="de-DE" dirty="0"/>
              <a:t> werden durch ein vorgestelltes </a:t>
            </a:r>
            <a:r>
              <a:rPr lang="de-DE" b="1" dirty="0"/>
              <a:t>f</a:t>
            </a:r>
            <a:r>
              <a:rPr lang="de-DE" dirty="0"/>
              <a:t> deklariert. (Beispiel: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f"Hallo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dirty="0" err="1"/>
              <a:t>Plazierung</a:t>
            </a:r>
            <a:r>
              <a:rPr lang="de-DE" dirty="0"/>
              <a:t> und Formatierung der Variablen wird im </a:t>
            </a:r>
            <a:r>
              <a:rPr lang="de-DE" sz="3300" dirty="0"/>
              <a:t>f-String</a:t>
            </a:r>
            <a:r>
              <a:rPr lang="de-DE" dirty="0"/>
              <a:t> mit den bekannten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festgelegt, vorbei der Name der Variable direkt im String vor dem "</a:t>
            </a:r>
            <a:r>
              <a:rPr lang="de-DE" b="1" dirty="0"/>
              <a:t>:"</a:t>
            </a:r>
            <a:r>
              <a:rPr lang="de-DE" dirty="0"/>
              <a:t> und die Formatierungscodes nach dem "</a:t>
            </a:r>
            <a:r>
              <a:rPr lang="de-DE" b="1" dirty="0"/>
              <a:t>:"</a:t>
            </a:r>
            <a:r>
              <a:rPr lang="de-DE" dirty="0"/>
              <a:t> stehen.</a:t>
            </a:r>
          </a:p>
          <a:p>
            <a:pPr marL="0" indent="0" defTabSz="717550">
              <a:buNone/>
            </a:pPr>
            <a:r>
              <a:rPr lang="de-DE" b="1" dirty="0"/>
              <a:t>	{name:25}		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sz="3300" dirty="0">
                <a:sym typeface="Wingdings" panose="05000000000000000000" pitchFamily="2" charset="2"/>
              </a:rPr>
              <a:t>Variable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name</a:t>
            </a:r>
            <a:r>
              <a:rPr lang="de-DE" sz="3300" dirty="0">
                <a:sym typeface="Wingdings" panose="05000000000000000000" pitchFamily="2" charset="2"/>
              </a:rPr>
              <a:t>, 25 Stellen breit</a:t>
            </a:r>
            <a:br>
              <a:rPr lang="de-DE" b="1" dirty="0"/>
            </a:br>
            <a:r>
              <a:rPr lang="de-DE" b="1" dirty="0"/>
              <a:t>	{stk:4d}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stk</a:t>
            </a:r>
            <a:r>
              <a:rPr lang="de-DE" dirty="0"/>
              <a:t>, Ganzzahl 4 Stellen</a:t>
            </a:r>
          </a:p>
          <a:p>
            <a:pPr marL="0" indent="0" defTabSz="717550">
              <a:buNone/>
            </a:pPr>
            <a:r>
              <a:rPr lang="de-DE" b="1" dirty="0"/>
              <a:t>	{plz:05d}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plz</a:t>
            </a:r>
            <a:r>
              <a:rPr lang="de-DE" dirty="0"/>
              <a:t>, 5 Stellen Integer mit führenden Nullen</a:t>
            </a:r>
          </a:p>
          <a:p>
            <a:pPr marL="0" indent="0" defTabSz="717550">
              <a:buNone/>
            </a:pPr>
            <a:r>
              <a:rPr lang="de-DE" b="1" dirty="0"/>
              <a:t>	{preis:8.2f} €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preis</a:t>
            </a:r>
            <a:r>
              <a:rPr lang="de-DE" dirty="0"/>
              <a:t>, 8 Stellen, Fließkomma mit 2 Nachkommastellen und €-Zeichen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:&lt;10d}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linksbündig,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:&gt;10d}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rechtsbündig,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{masse:12,.3f}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masse</a:t>
            </a:r>
            <a:r>
              <a:rPr lang="de-DE" dirty="0"/>
              <a:t>, 12 Stellen Fließkomma, 1.000er-Trennung, 3 Nachkomma</a:t>
            </a:r>
          </a:p>
          <a:p>
            <a:pPr marL="0" indent="0" defTabSz="717550">
              <a:buNone/>
            </a:pPr>
            <a:r>
              <a:rPr lang="de-DE" b="1" dirty="0"/>
              <a:t>	{addr:4x}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Hexadezimal, 4 Stellen</a:t>
            </a:r>
          </a:p>
          <a:p>
            <a:pPr marL="0" indent="0" defTabSz="717550">
              <a:buNone/>
            </a:pPr>
            <a:r>
              <a:rPr lang="de-DE" b="1" dirty="0"/>
              <a:t>	{addr:16b}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16Bit Binärzahl</a:t>
            </a:r>
            <a:endParaRPr lang="de-DE" b="1" dirty="0"/>
          </a:p>
          <a:p>
            <a:pPr marL="0" indent="0" defTabSz="717550">
              <a:buNone/>
            </a:pPr>
            <a:r>
              <a:rPr lang="de-DE" b="1" dirty="0"/>
              <a:t>	{rabatt:.2%}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rabatt</a:t>
            </a:r>
            <a:r>
              <a:rPr lang="de-DE" dirty="0"/>
              <a:t>, 2 Nachkomma mit %, mit 100 multipliziert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ort</a:t>
            </a:r>
            <a:r>
              <a:rPr lang="de-DE" b="1" dirty="0"/>
              <a:t>:^16s}</a:t>
            </a:r>
            <a:r>
              <a:rPr lang="de-DE" dirty="0"/>
              <a:t>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ort</a:t>
            </a:r>
            <a:r>
              <a:rPr lang="de-DE" dirty="0"/>
              <a:t>, 16 stelliger String zentriert</a:t>
            </a:r>
          </a:p>
          <a:p>
            <a:pPr marL="0" indent="0" defTabSz="717550">
              <a:buNone/>
            </a:pPr>
            <a:r>
              <a:rPr lang="de-DE" b="1" dirty="0"/>
              <a:t>	{dist:10e}	km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dist</a:t>
            </a:r>
            <a:r>
              <a:rPr lang="de-DE" dirty="0"/>
              <a:t>, 10 stellige Exponentialzahl (wissenschaftliche Darstellung)</a:t>
            </a:r>
          </a:p>
          <a:p>
            <a:pPr marL="0" indent="0" defTabSz="717550">
              <a:buNone/>
            </a:pPr>
            <a:r>
              <a:rPr lang="de-DE" b="1" dirty="0"/>
              <a:t>	{verbrauch:.2f} kWh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verbrauch</a:t>
            </a:r>
            <a:r>
              <a:rPr lang="de-DE" dirty="0"/>
              <a:t>, Fließkomma mit 2 Nachkommastellen, mit Einheit kWh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ucode:c</a:t>
            </a:r>
            <a:r>
              <a:rPr lang="de-DE" b="1" dirty="0"/>
              <a:t>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ucode</a:t>
            </a:r>
            <a:r>
              <a:rPr lang="de-DE" dirty="0"/>
              <a:t>, Integer konvertiert in das entsprechende Unicode-Zeichen</a:t>
            </a:r>
            <a:endParaRPr lang="de-DE" b="1" dirty="0"/>
          </a:p>
          <a:p>
            <a:pPr marL="0" indent="0" algn="ctr">
              <a:buNone/>
            </a:pPr>
            <a:r>
              <a:rPr lang="de-DE" sz="2500" dirty="0"/>
              <a:t>Alle Formatierungsplatzhalter-Codes unter </a:t>
            </a:r>
            <a:r>
              <a:rPr lang="de-DE" sz="2500" dirty="0">
                <a:hlinkClick r:id="rId2"/>
              </a:rPr>
              <a:t>https://docs.python.org/3/library/string.html#format-specification-mini-language</a:t>
            </a:r>
            <a:r>
              <a:rPr lang="de-DE" sz="25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27B6-552F-9AC7-5CF0-4BA32648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11" y="1176199"/>
            <a:ext cx="7863753" cy="20082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99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5141168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Python kann "von Haus aus" schon sehr viel: Arithmetik (=Rechnen), Listen, Ein- und Ausgabe auf dem Bildschirm, </a:t>
            </a:r>
            <a:r>
              <a:rPr lang="de-DE" dirty="0" err="1"/>
              <a:t>for</a:t>
            </a:r>
            <a:r>
              <a:rPr lang="de-DE" dirty="0"/>
              <a:t>-Schleifen, </a:t>
            </a:r>
            <a:r>
              <a:rPr lang="de-DE" dirty="0" err="1"/>
              <a:t>if</a:t>
            </a:r>
            <a:r>
              <a:rPr lang="de-DE" dirty="0"/>
              <a:t>-Verzweigungen u.v.a.m.</a:t>
            </a:r>
          </a:p>
          <a:p>
            <a:r>
              <a:rPr lang="de-DE" dirty="0"/>
              <a:t>Für weitere Funktionalität kann man externe Module einbinden (z.B. </a:t>
            </a:r>
            <a:r>
              <a:rPr lang="de-DE" dirty="0" err="1"/>
              <a:t>Timer</a:t>
            </a:r>
            <a:r>
              <a:rPr lang="de-DE" dirty="0"/>
              <a:t>, höhere Mathematik oder Zufallszahlen). Viele Module sind schon vorinstalliert, andere müssen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 installiert werden, bevor man sie verwenden kann</a:t>
            </a:r>
          </a:p>
          <a:p>
            <a:r>
              <a:rPr lang="de-DE" dirty="0"/>
              <a:t>Durch die riesige Auswahl an Modulen (siehe </a:t>
            </a:r>
            <a:r>
              <a:rPr lang="de-DE" b="1" dirty="0"/>
              <a:t>pypi.org</a:t>
            </a:r>
            <a:r>
              <a:rPr lang="de-DE" dirty="0"/>
              <a:t>) ist Python fast unbegrenzt erweiterbar vielfältig nutzbar</a:t>
            </a:r>
          </a:p>
          <a:p>
            <a:r>
              <a:rPr lang="de-DE" dirty="0"/>
              <a:t>Das Verwenden der Module, beziehungsweise deren Funktionen (auch Methoden genannt) erfolgt mit dem Befehl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endParaRPr lang="de-D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Den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dirty="0"/>
              <a:t> – Befehl schreibt der Programmierer üblicherweise relativ weit oben im Programmcode und kann auf 3 verschiedene Arten verwendet werden:</a:t>
            </a:r>
          </a:p>
        </p:txBody>
      </p:sp>
    </p:spTree>
    <p:extLst>
      <p:ext uri="{BB962C8B-B14F-4D97-AF65-F5344CB8AC3E}">
        <p14:creationId xmlns:p14="http://schemas.microsoft.com/office/powerpoint/2010/main" val="4263729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können alle Funktionen des Moduls verwendet werden, die Funktionen werden durch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modulname.funktion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aufgerufen, Beispiel: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(z))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wird nur eine einzige bzw. einzelne Funktion(en) eines Moduls importiert, diese können dann ohne Erwähnung des Modulnamens verwendet werden: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1000))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300" dirty="0"/>
              <a:t>Radikalverfahren, importiert </a:t>
            </a:r>
            <a:r>
              <a:rPr lang="de-DE" sz="3300" b="1" dirty="0"/>
              <a:t>alle</a:t>
            </a:r>
            <a:r>
              <a:rPr lang="de-DE" sz="3300" dirty="0"/>
              <a:t> Funktionen eines Moduls, die dann ohne Erwähnung des Moduls genutzt werden können:</a:t>
            </a:r>
            <a:br>
              <a:rPr lang="de-DE" sz="3300" dirty="0"/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(sin(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)+cos(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)+tan(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sz="3300" dirty="0"/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&lt;alias&gt;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kann man ein Modul unter einem selbstgewählten "Aliasnamen" importieren und diesen dann im Code verwenden: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r.randseed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(1,6))</a:t>
            </a:r>
          </a:p>
        </p:txBody>
      </p:sp>
    </p:spTree>
    <p:extLst>
      <p:ext uri="{BB962C8B-B14F-4D97-AF65-F5344CB8AC3E}">
        <p14:creationId xmlns:p14="http://schemas.microsoft.com/office/powerpoint/2010/main" val="2174125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24280"/>
            <a:ext cx="7283152" cy="1143000"/>
          </a:xfrm>
        </p:spPr>
        <p:txBody>
          <a:bodyPr/>
          <a:lstStyle/>
          <a:p>
            <a:r>
              <a:rPr lang="de-DE" dirty="0"/>
              <a:t>Python Module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 fontScale="70000" lnSpcReduction="20000"/>
          </a:bodyPr>
          <a:lstStyle/>
          <a:p>
            <a:r>
              <a:rPr lang="de-DE" sz="2000" dirty="0"/>
              <a:t>Module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oder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&lt;Abkürzung&gt;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800" dirty="0"/>
              <a:t>z.B.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DE" sz="2000" dirty="0"/>
              <a:t>Einzelfunktion/Methode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methode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Beispiel: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2400" dirty="0"/>
              <a:t>Wichtige Module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dirty="0"/>
              <a:t> Mathematische Funktionen wie 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log(),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usw.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Pseudo-Zufallszahlen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1800" dirty="0"/>
              <a:t> Erlaubt das Abspeichern von Daten (Listen, Tupel, </a:t>
            </a:r>
            <a:r>
              <a:rPr lang="de-DE" sz="1800" dirty="0" err="1"/>
              <a:t>Dictionaries</a:t>
            </a:r>
            <a:r>
              <a:rPr lang="de-DE" sz="1800" dirty="0"/>
              <a:t>…)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de-DE" sz="1800" dirty="0"/>
              <a:t> Systemfunktionen (andere Programme ausführen, Dateioperationen)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DE" sz="1800" dirty="0"/>
              <a:t> Liefert Informationen über das OS, Textcodierung, Pfade und Verzeichnisnamen, Prozessmanagement etc. 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800" dirty="0"/>
              <a:t> liefert Zeit/Datum und Berechnungsfunktionen für Zeit/Datumswerte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de-DE" sz="1800" dirty="0"/>
              <a:t> Fließkomma-Rechenoperationen mit beliebiger Genauigkeit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dirty="0"/>
              <a:t> Zugriff auf </a:t>
            </a:r>
            <a:r>
              <a:rPr lang="de-DE" sz="1800" dirty="0" err="1"/>
              <a:t>csv</a:t>
            </a:r>
            <a:r>
              <a:rPr lang="de-DE" sz="1800" dirty="0"/>
              <a:t>-Datenstrukturen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1800" dirty="0"/>
              <a:t> Zugriff auf </a:t>
            </a:r>
            <a:r>
              <a:rPr lang="de-DE" sz="1800" dirty="0" err="1"/>
              <a:t>json</a:t>
            </a:r>
            <a:r>
              <a:rPr lang="de-DE" sz="1800" dirty="0"/>
              <a:t> Datenstrukturen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1800" dirty="0"/>
              <a:t> Komplette, weitgehend SQL-kompatible und lokale Datenbank zur Verwendung in Python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</a:t>
            </a:r>
            <a:r>
              <a:rPr lang="de-DE" sz="1800" dirty="0"/>
              <a:t> Grafikmodul für "Turtle"-Grafiken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secrets</a:t>
            </a:r>
            <a:r>
              <a:rPr lang="de-DE" sz="1800" dirty="0"/>
              <a:t> Generiert Zufallszahlen tauglich für Kryptografie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Zugriff auf </a:t>
            </a:r>
            <a:r>
              <a:rPr lang="de-DE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MariaDB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MySQL-Datenbanken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Ermöglicht die Auswertung und Darstellung von Zahlen 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erlaubt den einfachen Zugriff auf Web-APIs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Schnelle und speichersparende Arrays 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www.numpy.org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Sehr populäres Modul zum Einlesen und Auswerten von Tabellendaten. Stellt den Datentyp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(Tabellenobjekt) zur Verfügung, arbeitet gut mit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zusammen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-Notebook Weboberfläche zum Entwickeln und Lernen von Python, Schwerpunkt Zahlenanalyse</a:t>
            </a:r>
          </a:p>
          <a:p>
            <a:r>
              <a:rPr lang="de-DE" sz="2200" dirty="0"/>
              <a:t>Installation eines Moduls unter </a:t>
            </a:r>
            <a:r>
              <a:rPr lang="de-DE" sz="2200" dirty="0" err="1"/>
              <a:t>cmd</a:t>
            </a:r>
            <a:r>
              <a:rPr lang="de-DE" sz="2200" dirty="0"/>
              <a:t>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21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 -m pip install 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200" dirty="0"/>
              <a:t>Für Dokumentation und Beispiele für ein Modul z.B. "</a:t>
            </a:r>
            <a:r>
              <a:rPr lang="de-DE" sz="2200" dirty="0" err="1"/>
              <a:t>python</a:t>
            </a:r>
            <a:r>
              <a:rPr lang="de-DE" sz="2200" dirty="0"/>
              <a:t> </a:t>
            </a:r>
            <a:r>
              <a:rPr lang="de-DE" sz="2200" dirty="0" err="1"/>
              <a:t>modul</a:t>
            </a:r>
            <a:r>
              <a:rPr lang="de-DE" sz="2200" dirty="0"/>
              <a:t> </a:t>
            </a:r>
            <a:r>
              <a:rPr lang="de-DE" sz="2200" dirty="0" err="1"/>
              <a:t>pandas</a:t>
            </a:r>
            <a:r>
              <a:rPr lang="de-DE" sz="2200" dirty="0"/>
              <a:t>" </a:t>
            </a:r>
            <a:r>
              <a:rPr lang="de-DE" sz="2200" dirty="0" err="1"/>
              <a:t>googlen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54132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4F5BE-A9FF-4DCD-A5A9-2B9DAA8C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94C01E-C172-4DB0-9DDB-4492BA2DA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Programmieren lernen</a:t>
            </a:r>
          </a:p>
          <a:p>
            <a:pPr lvl="1"/>
            <a:r>
              <a:rPr lang="de-DE" dirty="0"/>
              <a:t>Prozedural und Objektorientiert</a:t>
            </a:r>
          </a:p>
          <a:p>
            <a:r>
              <a:rPr lang="de-DE" dirty="0"/>
              <a:t>Applikationen auf Textbasis (Terminal) entwickeln</a:t>
            </a:r>
          </a:p>
          <a:p>
            <a:r>
              <a:rPr lang="de-DE" dirty="0"/>
              <a:t>Client- / Serverapplikationen</a:t>
            </a:r>
          </a:p>
          <a:p>
            <a:r>
              <a:rPr lang="de-DE" dirty="0"/>
              <a:t>Web-API (Datenschnittstellen im Web) abfragen und auswerten</a:t>
            </a:r>
          </a:p>
          <a:p>
            <a:r>
              <a:rPr lang="de-DE" dirty="0"/>
              <a:t>Daten grafisch darstellen</a:t>
            </a:r>
          </a:p>
          <a:p>
            <a:r>
              <a:rPr lang="de-DE" dirty="0"/>
              <a:t>Datenbank-Applikationen (SQL Datenbank integriert!)</a:t>
            </a:r>
          </a:p>
          <a:p>
            <a:r>
              <a:rPr lang="de-DE" dirty="0"/>
              <a:t>Auch grafische Benutzeroberflächen möglich (z.B. </a:t>
            </a:r>
            <a:r>
              <a:rPr lang="de-DE" dirty="0" err="1"/>
              <a:t>Tkinter</a:t>
            </a:r>
            <a:r>
              <a:rPr lang="de-DE" dirty="0"/>
              <a:t>)</a:t>
            </a:r>
          </a:p>
          <a:p>
            <a:r>
              <a:rPr lang="de-DE" dirty="0"/>
              <a:t>Fast alle Applikationen multiplattform-fähig (Windows, Mac, Linux, iOS…)</a:t>
            </a:r>
          </a:p>
        </p:txBody>
      </p:sp>
    </p:spTree>
    <p:extLst>
      <p:ext uri="{BB962C8B-B14F-4D97-AF65-F5344CB8AC3E}">
        <p14:creationId xmlns:p14="http://schemas.microsoft.com/office/powerpoint/2010/main" val="165816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842A4-F918-4C6B-89D1-31E28248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IDLE-Shell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90709E-3ADF-48DD-B46C-9D23E009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91264" cy="5440362"/>
          </a:xfrm>
        </p:spPr>
        <p:txBody>
          <a:bodyPr>
            <a:normAutofit fontScale="77500" lnSpcReduction="20000"/>
          </a:bodyPr>
          <a:lstStyle/>
          <a:p>
            <a:r>
              <a:rPr lang="de-DE"/>
              <a:t>Außer den bereits bekannten Befehlen können Sie in der IDLE-Shell die nützlichen Befehle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de-DE"/>
              <a:t> und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/>
              <a:t> verwenden: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dir(modulname) </a:t>
            </a:r>
            <a:r>
              <a:rPr lang="de-DE">
                <a:sym typeface="Wingdings" panose="05000000000000000000" pitchFamily="2" charset="2"/>
              </a:rPr>
              <a:t> zeigt die Funktionen eines Moduls an (Modul vorher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modulname</a:t>
            </a:r>
            <a:r>
              <a:rPr lang="de-DE">
                <a:sym typeface="Wingdings" panose="05000000000000000000" pitchFamily="2" charset="2"/>
              </a:rPr>
              <a:t> importieren)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random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dir(random)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help(modulname.funktion) </a:t>
            </a:r>
            <a:r>
              <a:rPr lang="de-DE">
                <a:sym typeface="Wingdings" panose="05000000000000000000" pitchFamily="2" charset="2"/>
              </a:rPr>
              <a:t> Zeigt die Hilfe für eine bestimmte Funktion an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help(random)            Modulhilfe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help(random.randint)    Funktionshilfe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help() </a:t>
            </a:r>
            <a:r>
              <a:rPr lang="de-DE">
                <a:sym typeface="Wingdings" panose="05000000000000000000" pitchFamily="2" charset="2"/>
              </a:rPr>
              <a:t> Ruft das interaktive Hilfesystem auf. Danach können weitere Befehle aufgerufen werden, z.b: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modules</a:t>
            </a:r>
            <a:r>
              <a:rPr lang="de-DE">
                <a:sym typeface="Wingdings" panose="05000000000000000000" pitchFamily="2" charset="2"/>
              </a:rPr>
              <a:t>    Listet alle installierten Module auf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keywords</a:t>
            </a:r>
            <a:r>
              <a:rPr lang="de-DE">
                <a:sym typeface="Wingdings" panose="05000000000000000000" pitchFamily="2" charset="2"/>
              </a:rPr>
              <a:t>  Listet die Python-Schlüsselwörter auf</a:t>
            </a:r>
          </a:p>
          <a:p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this </a:t>
            </a:r>
            <a:r>
              <a:rPr lang="de-DE">
                <a:sym typeface="Wingdings" panose="05000000000000000000" pitchFamily="2" charset="2"/>
              </a:rPr>
              <a:t> Listet "The Zen of Python" auf (die Python Philosophie)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406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7FC1E17-67E3-43A8-8110-C25A4BFA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0" y="4122378"/>
            <a:ext cx="2639334" cy="23309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94086"/>
            <a:ext cx="8856984" cy="460851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Prozeduren &amp; Funktionen sind Unterprogramme, die nicht unmittelbar ausgeführt werden, sondern erst dann, wenn sie mit Ihrem Namen aufgerufen werden. Sie werden mit dem Schlüsselwort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dirty="0"/>
              <a:t> definiert.</a:t>
            </a:r>
          </a:p>
          <a:p>
            <a:r>
              <a:rPr lang="de-DE" dirty="0"/>
              <a:t>Ein Unterprogramm, das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/>
              <a:t> einen Wert zurückliefert, nennt man eine Funktion.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62B7851F-D791-4C64-9FA1-C47E1952D868}"/>
              </a:ext>
            </a:extLst>
          </p:cNvPr>
          <p:cNvSpPr/>
          <p:nvPr/>
        </p:nvSpPr>
        <p:spPr>
          <a:xfrm flipH="1">
            <a:off x="748478" y="3726334"/>
            <a:ext cx="2169163" cy="504056"/>
          </a:xfrm>
          <a:prstGeom prst="borderCallout2">
            <a:avLst>
              <a:gd name="adj1" fmla="val 18751"/>
              <a:gd name="adj2" fmla="val -2024"/>
              <a:gd name="adj3" fmla="val 18750"/>
              <a:gd name="adj4" fmla="val -16667"/>
              <a:gd name="adj5" fmla="val 87819"/>
              <a:gd name="adj6" fmla="val -49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Name der Funktion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F92EAA4E-08CF-4107-ACF1-E5ACBB7529BC}"/>
              </a:ext>
            </a:extLst>
          </p:cNvPr>
          <p:cNvSpPr/>
          <p:nvPr/>
        </p:nvSpPr>
        <p:spPr>
          <a:xfrm flipH="1">
            <a:off x="748477" y="4945690"/>
            <a:ext cx="2169164" cy="589589"/>
          </a:xfrm>
          <a:prstGeom prst="borderCallout2">
            <a:avLst>
              <a:gd name="adj1" fmla="val 18750"/>
              <a:gd name="adj2" fmla="val -1451"/>
              <a:gd name="adj3" fmla="val 18750"/>
              <a:gd name="adj4" fmla="val -16667"/>
              <a:gd name="adj5" fmla="val 64110"/>
              <a:gd name="adj6" fmla="val -41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B6F893B8-5A1A-4F5E-AEF4-DF8B4D84973A}"/>
              </a:ext>
            </a:extLst>
          </p:cNvPr>
          <p:cNvSpPr/>
          <p:nvPr/>
        </p:nvSpPr>
        <p:spPr>
          <a:xfrm>
            <a:off x="5940148" y="3726334"/>
            <a:ext cx="2600325" cy="863556"/>
          </a:xfrm>
          <a:prstGeom prst="borderCallout2">
            <a:avLst>
              <a:gd name="adj1" fmla="val 18030"/>
              <a:gd name="adj2" fmla="val -1396"/>
              <a:gd name="adj3" fmla="val 18750"/>
              <a:gd name="adj4" fmla="val -16667"/>
              <a:gd name="adj5" fmla="val 50697"/>
              <a:gd name="adj6" fmla="val -41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Übergabewert (Argument) - auch mehrere möglich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9266E5E-0593-4A7B-91BC-7ED0AB90ABFD}"/>
              </a:ext>
            </a:extLst>
          </p:cNvPr>
          <p:cNvSpPr/>
          <p:nvPr/>
        </p:nvSpPr>
        <p:spPr>
          <a:xfrm>
            <a:off x="5940150" y="4843269"/>
            <a:ext cx="2600325" cy="575523"/>
          </a:xfrm>
          <a:prstGeom prst="borderCallout2">
            <a:avLst>
              <a:gd name="adj1" fmla="val 32801"/>
              <a:gd name="adj2" fmla="val -1396"/>
              <a:gd name="adj3" fmla="val 18750"/>
              <a:gd name="adj4" fmla="val -16667"/>
              <a:gd name="adj5" fmla="val 7806"/>
              <a:gd name="adj6" fmla="val -22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Rückgabe eines Wertes ans Hauptprogramm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C0D6AFF-F312-44B4-971D-D154BC6AC5A1}"/>
              </a:ext>
            </a:extLst>
          </p:cNvPr>
          <p:cNvSpPr/>
          <p:nvPr/>
        </p:nvSpPr>
        <p:spPr>
          <a:xfrm>
            <a:off x="5940148" y="5527075"/>
            <a:ext cx="2600325" cy="359499"/>
          </a:xfrm>
          <a:prstGeom prst="borderCallout2">
            <a:avLst>
              <a:gd name="adj1" fmla="val 30862"/>
              <a:gd name="adj2" fmla="val -1157"/>
              <a:gd name="adj3" fmla="val 18750"/>
              <a:gd name="adj4" fmla="val -16667"/>
              <a:gd name="adj5" fmla="val -25704"/>
              <a:gd name="adj6" fmla="val -40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F5D67E96-D492-4893-9B03-61F4A5100119}"/>
              </a:ext>
            </a:extLst>
          </p:cNvPr>
          <p:cNvSpPr/>
          <p:nvPr/>
        </p:nvSpPr>
        <p:spPr>
          <a:xfrm>
            <a:off x="5940147" y="5996478"/>
            <a:ext cx="2600325" cy="359499"/>
          </a:xfrm>
          <a:prstGeom prst="borderCallout2">
            <a:avLst>
              <a:gd name="adj1" fmla="val 15289"/>
              <a:gd name="adj2" fmla="val -1635"/>
              <a:gd name="adj3" fmla="val 18750"/>
              <a:gd name="adj4" fmla="val -16667"/>
              <a:gd name="adj5" fmla="val 53890"/>
              <a:gd name="adj6" fmla="val -23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6" name="Legende: mit gebogener Linie 15">
            <a:extLst>
              <a:ext uri="{FF2B5EF4-FFF2-40B4-BE49-F238E27FC236}">
                <a16:creationId xmlns:a16="http://schemas.microsoft.com/office/drawing/2014/main" id="{4E9B8328-B66C-4475-A814-BA7888D6AB12}"/>
              </a:ext>
            </a:extLst>
          </p:cNvPr>
          <p:cNvSpPr/>
          <p:nvPr/>
        </p:nvSpPr>
        <p:spPr>
          <a:xfrm flipH="1">
            <a:off x="750234" y="5766388"/>
            <a:ext cx="2169164" cy="589589"/>
          </a:xfrm>
          <a:prstGeom prst="borderCallout2">
            <a:avLst>
              <a:gd name="adj1" fmla="val 18750"/>
              <a:gd name="adj2" fmla="val -1737"/>
              <a:gd name="adj3" fmla="val 18750"/>
              <a:gd name="adj4" fmla="val -16667"/>
              <a:gd name="adj5" fmla="val 86266"/>
              <a:gd name="adj6" fmla="val -6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7" name="Legende: mit gebogener Linie 16">
            <a:extLst>
              <a:ext uri="{FF2B5EF4-FFF2-40B4-BE49-F238E27FC236}">
                <a16:creationId xmlns:a16="http://schemas.microsoft.com/office/drawing/2014/main" id="{8E269461-4864-4367-8C0F-E99303262E38}"/>
              </a:ext>
            </a:extLst>
          </p:cNvPr>
          <p:cNvSpPr/>
          <p:nvPr/>
        </p:nvSpPr>
        <p:spPr>
          <a:xfrm flipH="1">
            <a:off x="748477" y="4346260"/>
            <a:ext cx="2169163" cy="368322"/>
          </a:xfrm>
          <a:prstGeom prst="borderCallout2">
            <a:avLst>
              <a:gd name="adj1" fmla="val 18750"/>
              <a:gd name="adj2" fmla="val -2598"/>
              <a:gd name="adj3" fmla="val 18750"/>
              <a:gd name="adj4" fmla="val -16667"/>
              <a:gd name="adj5" fmla="val 5065"/>
              <a:gd name="adj6" fmla="val -18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/>
              <a:t> - Schlüsselwort</a:t>
            </a:r>
          </a:p>
        </p:txBody>
      </p:sp>
    </p:spTree>
    <p:extLst>
      <p:ext uri="{BB962C8B-B14F-4D97-AF65-F5344CB8AC3E}">
        <p14:creationId xmlns:p14="http://schemas.microsoft.com/office/powerpoint/2010/main" val="92267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7283152" cy="5400600"/>
          </a:xfrm>
        </p:spPr>
        <p:txBody>
          <a:bodyPr>
            <a:normAutofit fontScale="55000" lnSpcReduction="20000"/>
          </a:bodyPr>
          <a:lstStyle/>
          <a:p>
            <a:r>
              <a:rPr lang="de-DE"/>
              <a:t>Die innerhalb eines Unterprogramms </a:t>
            </a:r>
            <a:r>
              <a:rPr lang="de-DE" dirty="0"/>
              <a:t>verwendeten Variablen </a:t>
            </a:r>
            <a:r>
              <a:rPr lang="de-DE"/>
              <a:t>gelten auch dort, </a:t>
            </a:r>
            <a:r>
              <a:rPr lang="de-DE" dirty="0"/>
              <a:t>allerdings kann </a:t>
            </a:r>
            <a:r>
              <a:rPr lang="de-DE"/>
              <a:t>innerhalb des Unterprogramms </a:t>
            </a:r>
            <a:r>
              <a:rPr lang="de-DE" dirty="0"/>
              <a:t>lesend auf außerhalb </a:t>
            </a:r>
            <a:r>
              <a:rPr lang="de-DE"/>
              <a:t>der Funktion/Prozedur definierte (globalen) Variablen </a:t>
            </a:r>
            <a:r>
              <a:rPr lang="de-DE" dirty="0"/>
              <a:t>zugegriffen </a:t>
            </a:r>
            <a:r>
              <a:rPr lang="de-DE"/>
              <a:t>werden (gilt aber als </a:t>
            </a:r>
            <a:r>
              <a:rPr lang="de-DE" dirty="0"/>
              <a:t>"unsauber").</a:t>
            </a:r>
          </a:p>
          <a:p>
            <a:endParaRPr lang="de-DE"/>
          </a:p>
          <a:p>
            <a:r>
              <a:rPr lang="de-DE"/>
              <a:t>Beispiel für eine Prozedur (Gibt etwas aus, liefert aber keinen Wert zurück):</a:t>
            </a:r>
            <a:endParaRPr lang="de-DE" dirty="0"/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printvol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beträgt:",b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*h*t)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Beispiela</a:t>
            </a:r>
            <a:r>
              <a:rPr lang="de-DE"/>
              <a:t>ufruf </a:t>
            </a:r>
            <a:r>
              <a:rPr lang="de-DE" dirty="0"/>
              <a:t>dieser Prozedur z.B. </a:t>
            </a:r>
            <a:r>
              <a:rPr lang="de-DE"/>
              <a:t>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printvol(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10,20,15)</a:t>
            </a:r>
            <a:b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Das gleiche Beispiel </a:t>
            </a:r>
            <a:r>
              <a:rPr lang="de-DE"/>
              <a:t>als Funktion (weil 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/>
              <a:t> ein Wert zurückgegeben wird):</a:t>
            </a:r>
            <a:endParaRPr lang="de-DE" dirty="0"/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3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v = b * h * 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Aufruf dieser Funktion z.B. </a:t>
            </a:r>
            <a:r>
              <a:rPr lang="de-DE">
                <a:sym typeface="Wingdings" panose="05000000000000000000" pitchFamily="2" charset="2"/>
              </a:rPr>
              <a:t>mit 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 = 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5,10,25)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beträgt:", y)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6DDF7A-BA9B-4489-8381-CFF2F19B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" t="13333" r="6664" b="10000"/>
          <a:stretch/>
        </p:blipFill>
        <p:spPr>
          <a:xfrm>
            <a:off x="6372200" y="4293095"/>
            <a:ext cx="2673965" cy="19138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9ECB1E-0354-456E-9006-796A2077DD6F}"/>
              </a:ext>
            </a:extLst>
          </p:cNvPr>
          <p:cNvSpPr txBox="1"/>
          <p:nvPr/>
        </p:nvSpPr>
        <p:spPr>
          <a:xfrm>
            <a:off x="7236296" y="4509120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Struktogramm</a:t>
            </a:r>
          </a:p>
        </p:txBody>
      </p:sp>
    </p:spTree>
    <p:extLst>
      <p:ext uri="{BB962C8B-B14F-4D97-AF65-F5344CB8AC3E}">
        <p14:creationId xmlns:p14="http://schemas.microsoft.com/office/powerpoint/2010/main" val="1967345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54D30-3E83-4699-8E31-3C95F096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Eigene Module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34C46-843D-48F8-B4E7-4438F4E20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800" dirty="0"/>
              <a:t>Selbsterstellte Prozeduren/Funktionen und Klassen kann man in einer eigenen .</a:t>
            </a:r>
            <a:r>
              <a:rPr lang="de-DE" sz="2800" dirty="0" err="1"/>
              <a:t>py</a:t>
            </a:r>
            <a:r>
              <a:rPr lang="de-DE" sz="2800" dirty="0"/>
              <a:t>-Datei sammeln, z.B. </a:t>
            </a:r>
            <a:r>
              <a:rPr lang="de-DE" sz="2800" b="1" i="1" dirty="0"/>
              <a:t>meinModul.py</a:t>
            </a:r>
          </a:p>
          <a:p>
            <a:r>
              <a:rPr lang="de-DE" sz="2800" dirty="0"/>
              <a:t>Die Datei sollte sich im </a:t>
            </a:r>
            <a:r>
              <a:rPr lang="de-DE" sz="2800" b="1" dirty="0"/>
              <a:t>gleichen Ordner </a:t>
            </a:r>
            <a:r>
              <a:rPr lang="de-DE" sz="2800" dirty="0"/>
              <a:t>wie das aufrufende Programm befinden</a:t>
            </a:r>
            <a:br>
              <a:rPr lang="de-DE" sz="2800" dirty="0"/>
            </a:br>
            <a:r>
              <a:rPr lang="de-DE" sz="1900" dirty="0"/>
              <a:t>oder im Ordner </a:t>
            </a:r>
            <a:r>
              <a:rPr lang="en-US" sz="1900" dirty="0"/>
              <a:t>C:\&lt;Benutzer&gt;\Username\AppData\Local\Programs\Python\Python</a:t>
            </a:r>
            <a:r>
              <a:rPr lang="en-US" sz="1900" b="1" dirty="0"/>
              <a:t>312</a:t>
            </a:r>
            <a:r>
              <a:rPr lang="en-US" sz="1900" dirty="0"/>
              <a:t>\Lib </a:t>
            </a:r>
            <a:endParaRPr lang="de-DE" sz="3000" dirty="0"/>
          </a:p>
          <a:p>
            <a:r>
              <a:rPr lang="de-DE" sz="2800" dirty="0"/>
              <a:t>Diese Datei kann man dann durch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meinModul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importieren und die eigenen Dateien nutzen.</a:t>
            </a:r>
          </a:p>
          <a:p>
            <a:r>
              <a:rPr lang="de-DE" sz="2800" dirty="0"/>
              <a:t>Wichtig: Da Python-Code, der in der Datei </a:t>
            </a:r>
            <a:r>
              <a:rPr lang="de-DE" sz="2800" b="1" i="1" dirty="0"/>
              <a:t>meinModul.py </a:t>
            </a:r>
            <a:r>
              <a:rPr lang="de-DE" sz="2800" dirty="0"/>
              <a:t>außerhalb von Funktionen steht, beim importieren ausgeführt wird, </a:t>
            </a:r>
            <a:r>
              <a:rPr lang="de-DE" sz="2800" b="1" dirty="0"/>
              <a:t>muss er aus der Datei entfernt </a:t>
            </a:r>
            <a:r>
              <a:rPr lang="de-DE" sz="2800" dirty="0"/>
              <a:t>oder mit einer speziellen </a:t>
            </a:r>
            <a:r>
              <a:rPr lang="de-DE" sz="2800" dirty="0" err="1"/>
              <a:t>if</a:t>
            </a:r>
            <a:r>
              <a:rPr lang="de-DE" sz="2800" dirty="0"/>
              <a:t>-Anweisung verhindert bzw. abgetrennt werden: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3EDEA0-6FC8-49BD-BE90-E4C893F4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5473668"/>
            <a:ext cx="7344816" cy="1292662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altLang="de-DE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* "</a:t>
            </a:r>
            <a:r>
              <a:rPr lang="de-DE" altLang="de-DE" sz="1400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4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("Hier steht Code, der nicht beim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ausgeführt wird")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(3))</a:t>
            </a:r>
          </a:p>
        </p:txBody>
      </p:sp>
      <p:sp>
        <p:nvSpPr>
          <p:cNvPr id="5" name="Legende: mit gebogener Linie mit Akzentuierungsbalken 4">
            <a:extLst>
              <a:ext uri="{FF2B5EF4-FFF2-40B4-BE49-F238E27FC236}">
                <a16:creationId xmlns:a16="http://schemas.microsoft.com/office/drawing/2014/main" id="{6D556B4A-20D6-485D-A465-F12ACBC8CE56}"/>
              </a:ext>
            </a:extLst>
          </p:cNvPr>
          <p:cNvSpPr/>
          <p:nvPr/>
        </p:nvSpPr>
        <p:spPr>
          <a:xfrm>
            <a:off x="3635896" y="5589240"/>
            <a:ext cx="1512168" cy="442507"/>
          </a:xfrm>
          <a:prstGeom prst="accentCallout2">
            <a:avLst>
              <a:gd name="adj1" fmla="val 18750"/>
              <a:gd name="adj2" fmla="val -2163"/>
              <a:gd name="adj3" fmla="val 18750"/>
              <a:gd name="adj4" fmla="val -16667"/>
              <a:gd name="adj5" fmla="val 159603"/>
              <a:gd name="adj6" fmla="val -34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Doppelte Unterstriche!</a:t>
            </a:r>
          </a:p>
        </p:txBody>
      </p:sp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297AF685-1D62-03A4-CBC9-F1BE7FF43AB9}"/>
              </a:ext>
            </a:extLst>
          </p:cNvPr>
          <p:cNvSpPr/>
          <p:nvPr/>
        </p:nvSpPr>
        <p:spPr>
          <a:xfrm>
            <a:off x="7441976" y="2420888"/>
            <a:ext cx="170202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161"/>
              <a:gd name="adj6" fmla="val -22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/>
              <a:t>Versionsnummer  entsprechend der verwendeten Python-Version</a:t>
            </a:r>
          </a:p>
        </p:txBody>
      </p:sp>
    </p:spTree>
    <p:extLst>
      <p:ext uri="{BB962C8B-B14F-4D97-AF65-F5344CB8AC3E}">
        <p14:creationId xmlns:p14="http://schemas.microsoft.com/office/powerpoint/2010/main" val="4194791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2730D-81D6-68DA-ED65-326F1D4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in 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08A48E-5ED4-FE89-C0DE-E16BB36F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2232248"/>
          </a:xfrm>
        </p:spPr>
        <p:txBody>
          <a:bodyPr>
            <a:normAutofit fontScale="70000" lnSpcReduction="20000"/>
          </a:bodyPr>
          <a:lstStyle/>
          <a:p>
            <a:r>
              <a:rPr lang="de-DE"/>
              <a:t>IDLE enthält einen Debugger, der es ermöglicht, Python-Code im Einzelschritt auszuführen und Breakpoints (Anhaltepunkte)  zu setzen. Außerdem werden die aktuellen Werte der Variablen angezeigt, was die Fehlersuche (Debugging) erleichtert.</a:t>
            </a:r>
          </a:p>
          <a:p>
            <a:r>
              <a:rPr lang="de-DE"/>
              <a:t>Der Debugger wird in der IDLE-Shell im Menü "Debug" aktiviert und öffnet einen Debug-Controller. Außerdem können mit der rechten Maustaste im Quellcode Breakpoints gesetzt werden.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A31A4-6064-269A-AE3D-B13E379B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2" y="3298823"/>
            <a:ext cx="8460432" cy="35404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55DFBBED-CEC7-86AB-8DD3-BE86150F724D}"/>
              </a:ext>
            </a:extLst>
          </p:cNvPr>
          <p:cNvSpPr/>
          <p:nvPr/>
        </p:nvSpPr>
        <p:spPr>
          <a:xfrm>
            <a:off x="7956376" y="4537781"/>
            <a:ext cx="861729" cy="53126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Breakpoint setzen</a:t>
            </a:r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1F8B6E01-4BBE-2460-E5F0-DC77F76D7142}"/>
              </a:ext>
            </a:extLst>
          </p:cNvPr>
          <p:cNvSpPr/>
          <p:nvPr/>
        </p:nvSpPr>
        <p:spPr>
          <a:xfrm>
            <a:off x="1043608" y="4857939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768"/>
              <a:gd name="adj6" fmla="val -43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Einzelschrittmodus beenden</a:t>
            </a:r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3AD36AD4-5018-C10E-BB00-1ED120650BD6}"/>
              </a:ext>
            </a:extLst>
          </p:cNvPr>
          <p:cNvSpPr/>
          <p:nvPr/>
        </p:nvSpPr>
        <p:spPr>
          <a:xfrm>
            <a:off x="1043608" y="4537780"/>
            <a:ext cx="1440160" cy="26563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332"/>
              <a:gd name="adj6" fmla="val -31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 weiter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4293BBF1-16C9-535C-92B9-8CE860768964}"/>
              </a:ext>
            </a:extLst>
          </p:cNvPr>
          <p:cNvSpPr/>
          <p:nvPr/>
        </p:nvSpPr>
        <p:spPr>
          <a:xfrm>
            <a:off x="1619672" y="3951988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651"/>
              <a:gd name="adj6" fmla="val -44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Unterprogramm überspringen (Over) bzw. verlassen (Out)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6F40714-BB6A-E581-6D06-F3A0EAE6DDCA}"/>
              </a:ext>
            </a:extLst>
          </p:cNvPr>
          <p:cNvSpPr/>
          <p:nvPr/>
        </p:nvSpPr>
        <p:spPr>
          <a:xfrm>
            <a:off x="241779" y="6453336"/>
            <a:ext cx="993241" cy="38593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A1B39952-7F9F-DA1D-29A6-7D701B1DE6D5}"/>
              </a:ext>
            </a:extLst>
          </p:cNvPr>
          <p:cNvSpPr/>
          <p:nvPr/>
        </p:nvSpPr>
        <p:spPr>
          <a:xfrm>
            <a:off x="1907704" y="6253515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127"/>
              <a:gd name="adj6" fmla="val -47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69978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5760640" cy="55892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Homepage und Download: </a:t>
            </a:r>
            <a:r>
              <a:rPr lang="de-DE" dirty="0">
                <a:hlinkClick r:id="rId2"/>
              </a:rPr>
              <a:t>https://code.visualstudio.com/</a:t>
            </a:r>
            <a:r>
              <a:rPr lang="de-DE" dirty="0"/>
              <a:t> </a:t>
            </a:r>
          </a:p>
          <a:p>
            <a:r>
              <a:rPr lang="de-DE" dirty="0"/>
              <a:t>Open Source von Microsoft (!), Multiplattform (Windows, Linux, </a:t>
            </a:r>
            <a:r>
              <a:rPr lang="de-DE" dirty="0" err="1"/>
              <a:t>macOS</a:t>
            </a:r>
            <a:r>
              <a:rPr lang="de-DE" dirty="0"/>
              <a:t>), Multilingual</a:t>
            </a:r>
          </a:p>
          <a:p>
            <a:r>
              <a:rPr lang="de-DE" dirty="0"/>
              <a:t>Sehr viele "</a:t>
            </a:r>
            <a:r>
              <a:rPr lang="de-DE" dirty="0" err="1"/>
              <a:t>Extensions</a:t>
            </a:r>
            <a:r>
              <a:rPr lang="de-DE" dirty="0"/>
              <a:t>" für verschiedenste Sprachen und Applikationen</a:t>
            </a:r>
          </a:p>
          <a:p>
            <a:r>
              <a:rPr lang="de-DE" dirty="0"/>
              <a:t>Beispiele: Java, C++, Arduino, PHP, HTML, XML, CSS, JSON, SQL usw. usw.</a:t>
            </a:r>
          </a:p>
          <a:p>
            <a:r>
              <a:rPr lang="de-DE" dirty="0"/>
              <a:t>Empfehlung für Python: Das Python-IntelliSense-Plugin von Microsoft </a:t>
            </a:r>
            <a:br>
              <a:rPr lang="de-DE" dirty="0"/>
            </a:br>
            <a:r>
              <a:rPr lang="de-DE" sz="1400" dirty="0">
                <a:hlinkClick r:id="rId3"/>
              </a:rPr>
              <a:t>https://marketplace.visualstudio.com/items?itemName=ms-python.python</a:t>
            </a:r>
            <a:r>
              <a:rPr lang="de-DE" sz="1400" dirty="0"/>
              <a:t> </a:t>
            </a:r>
            <a:endParaRPr lang="de-DE" dirty="0"/>
          </a:p>
          <a:p>
            <a:r>
              <a:rPr lang="de-DE" dirty="0"/>
              <a:t>Syntaxcheck bei der Eingabe</a:t>
            </a:r>
          </a:p>
          <a:p>
            <a:r>
              <a:rPr lang="de-DE" dirty="0"/>
              <a:t>Versionskontrolle mit </a:t>
            </a:r>
            <a:r>
              <a:rPr lang="de-DE" b="1" dirty="0" err="1"/>
              <a:t>Git</a:t>
            </a:r>
            <a:r>
              <a:rPr lang="de-DE" dirty="0"/>
              <a:t> ist in VSC integriert</a:t>
            </a:r>
            <a:br>
              <a:rPr lang="de-DE" dirty="0"/>
            </a:br>
            <a:r>
              <a:rPr lang="de-DE" sz="2100" dirty="0">
                <a:hlinkClick r:id="rId4"/>
              </a:rPr>
              <a:t>https://www.youtube.com/watch?v=i_23KUAEtUM</a:t>
            </a:r>
            <a:r>
              <a:rPr lang="de-DE" sz="2100" dirty="0"/>
              <a:t>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09968-9051-9462-C7AE-AFE317510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3835044"/>
            <a:ext cx="2207005" cy="7720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7C78A-3505-8116-C1EA-A022559B0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101" y="4945458"/>
            <a:ext cx="3319174" cy="17959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1CEF92-6E5C-F20D-1A93-F7E5359C8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320623"/>
            <a:ext cx="3064205" cy="33478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55DB4F-0A2A-E355-5E92-42E3777313DC}"/>
              </a:ext>
            </a:extLst>
          </p:cNvPr>
          <p:cNvCxnSpPr/>
          <p:nvPr/>
        </p:nvCxnSpPr>
        <p:spPr>
          <a:xfrm flipV="1">
            <a:off x="4860032" y="4221088"/>
            <a:ext cx="1872208" cy="460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3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238615"/>
            <a:ext cx="4896544" cy="5718777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de-DE" b="1" dirty="0"/>
              <a:t>Wichtige Tastenkombinationen: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 </a:t>
            </a:r>
            <a:r>
              <a:rPr lang="de-DE" sz="5100" dirty="0">
                <a:latin typeface="TastenD5MLBeta" panose="02000603000000000000" pitchFamily="2" charset="0"/>
              </a:rPr>
              <a:t>¼s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Befehle und Tastenkombinationen anzeigen und durchsuchen</a:t>
            </a:r>
          </a:p>
          <a:p>
            <a:pPr>
              <a:spcAft>
                <a:spcPts val="1200"/>
              </a:spcAft>
            </a:pPr>
            <a:r>
              <a:rPr lang="de-DE" sz="5900" dirty="0">
                <a:latin typeface="TastenD5MLBeta" panose="02000603000000000000" pitchFamily="2" charset="0"/>
              </a:rPr>
              <a:t>Ĉ¼K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Aktuelle Zeile löschen</a:t>
            </a:r>
            <a:endParaRPr lang="de-DE" dirty="0">
              <a:latin typeface="TastenD5MLBeta" panose="02000603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¼#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Markierte Zeilen kommentieren / auskommentieren</a:t>
            </a:r>
            <a:r>
              <a:rPr lang="de-DE" dirty="0">
                <a:latin typeface="TastenD5MLBeta" panose="02000603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up                   </a:t>
            </a: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verschieben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</a:t>
            </a:r>
            <a:r>
              <a:rPr lang="de-DE" sz="4200" dirty="0" err="1"/>
              <a:t>up</a:t>
            </a:r>
            <a:r>
              <a:rPr lang="de-DE" sz="4200" dirty="0"/>
              <a:t>           </a:t>
            </a: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kopieren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¼ĈL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Instanzen des gerade markierten Wortes markieren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</a:t>
            </a:r>
            <a:r>
              <a:rPr lang="de-DE" sz="5100" dirty="0">
                <a:latin typeface="TastenD5MLBeta" panose="02000603000000000000" pitchFamily="2" charset="0"/>
              </a:rPr>
              <a:t>¼T</a:t>
            </a:r>
            <a:r>
              <a:rPr lang="de-DE" sz="5100" dirty="0"/>
              <a:t>  </a:t>
            </a:r>
            <a:br>
              <a:rPr lang="de-DE" sz="3800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Farbschema auswählen</a:t>
            </a:r>
          </a:p>
          <a:p>
            <a:pPr lvl="1"/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068CFC-DF0A-1E2E-2F7A-CA9618AB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34" y="1238615"/>
            <a:ext cx="4336578" cy="55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7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31ABB82-FBA0-A3A6-22D3-697F6234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Debugging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17105"/>
            <a:ext cx="8424936" cy="31296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Durch starten mit </a:t>
            </a:r>
            <a:r>
              <a:rPr lang="de-DE" b="1" dirty="0"/>
              <a:t>F5</a:t>
            </a:r>
            <a:r>
              <a:rPr lang="de-DE" dirty="0"/>
              <a:t> wird das Programm im </a:t>
            </a:r>
            <a:r>
              <a:rPr lang="de-DE" dirty="0" err="1"/>
              <a:t>Debug</a:t>
            </a:r>
            <a:r>
              <a:rPr lang="de-DE" dirty="0"/>
              <a:t>-Mode gestartet und stoppt am ersten Breakpoint.</a:t>
            </a:r>
          </a:p>
          <a:p>
            <a:r>
              <a:rPr lang="de-DE" dirty="0"/>
              <a:t>Breakpoint(s) (erkennbar am roten Punkt) lassen sich durch Mausklick links von den Zeilennummern setzen.</a:t>
            </a:r>
          </a:p>
          <a:p>
            <a:r>
              <a:rPr lang="de-DE" dirty="0"/>
              <a:t>Stoppt das Programm am (ersten) Breakpoint, kann man auf der linken Seite die Variableninhalte sehen.</a:t>
            </a:r>
          </a:p>
          <a:p>
            <a:r>
              <a:rPr lang="de-DE" dirty="0"/>
              <a:t>Mit </a:t>
            </a:r>
            <a:r>
              <a:rPr lang="de-DE" b="1" dirty="0"/>
              <a:t>F10</a:t>
            </a:r>
            <a:r>
              <a:rPr lang="de-DE" dirty="0"/>
              <a:t> läuft das Programm im Einzelschrittmodus weiter, mit </a:t>
            </a:r>
            <a:r>
              <a:rPr lang="de-DE" b="1" dirty="0"/>
              <a:t>F5</a:t>
            </a:r>
            <a:r>
              <a:rPr lang="de-DE" dirty="0"/>
              <a:t> läuft es zum nächsten Breakpoint (oder zum Ende, falls kein Breakpoint mehr vorhanden ist).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4499992" y="526736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6F8BAF-26F9-0DEC-C0F3-12844973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5"/>
          <a:stretch/>
        </p:blipFill>
        <p:spPr>
          <a:xfrm>
            <a:off x="0" y="4531800"/>
            <a:ext cx="9144000" cy="2326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100840-CF7E-939C-C9BC-130A506C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63" y="1801633"/>
            <a:ext cx="736082" cy="93610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B2AC7D-B97E-11EA-C481-05A6D711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424" y="1281542"/>
            <a:ext cx="495343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8B36B-48D9-4876-8E0C-6D918B12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Wiederholung/Ergänzung: </a:t>
            </a:r>
            <a:br>
              <a:rPr lang="de-DE" dirty="0"/>
            </a:br>
            <a:r>
              <a:rPr lang="de-DE" sz="3600" dirty="0"/>
              <a:t>Wichtige String-Methoden und 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61425-FEC5-43F6-9754-2E60070C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f"{a:8} 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{b:5.2f}" </a:t>
            </a:r>
            <a:r>
              <a:rPr lang="de-DE" sz="2900" dirty="0"/>
              <a:t>Formatiert die Variablen a und b usw. in einem String mit einer angegebenen Breite an der Stelle der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lang="de-DE" sz="2900" dirty="0"/>
              <a:t> -Platzhalter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Entfernt Leerzeichen am Anfang und/oder Ende. Optional können auch andere Zeichen als Argument angegeben werden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s.replace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800" dirty="0"/>
              <a:t>Ersetzt den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e-DE" sz="2800" dirty="0"/>
              <a:t> durch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Teilt den String an der/den Stelle(n) wo das Argument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gefunden wird und liefert eine Liste von Teilstrings zurück.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s.find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den Index der Fundstelle des angegebenen Teilstrings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s.count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die </a:t>
            </a:r>
            <a:r>
              <a:rPr lang="de-DE" sz="2800" dirty="0" err="1"/>
              <a:t>anzahl</a:t>
            </a:r>
            <a:r>
              <a:rPr lang="de-DE" sz="2800" dirty="0"/>
              <a:t> der gefundenen Teilstrings 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s.upper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/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s.lower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sz="2800" dirty="0"/>
              <a:t>Wandelt 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Groß- bzw. Kleinbuchstaben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  <a:r>
              <a:rPr lang="de-DE" sz="2800" dirty="0"/>
              <a:t> liefert den Unicode bzw. ASCII-Code für ein Zeichen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de-DE" sz="2800" dirty="0"/>
              <a:t>muss ein String der Länge 1 sein)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(i) </a:t>
            </a:r>
            <a:r>
              <a:rPr lang="de-DE" sz="2800" dirty="0"/>
              <a:t>liefert das Zeichen zu einem vorgegebenen ASCII-Code / Unicode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DE" sz="2800" dirty="0"/>
              <a:t> muss eine positive Integer sein), siehe auch </a:t>
            </a:r>
            <a:r>
              <a:rPr lang="de-DE" sz="2800" dirty="0">
                <a:hlinkClick r:id="rId2"/>
              </a:rPr>
              <a:t>https://tools.piex.at/ascii-tabelle/</a:t>
            </a:r>
            <a:r>
              <a:rPr lang="de-DE" sz="2800" dirty="0"/>
              <a:t> </a:t>
            </a:r>
          </a:p>
          <a:p>
            <a:pPr marL="0" indent="0" algn="ctr">
              <a:buNone/>
            </a:pPr>
            <a:br>
              <a:rPr lang="de-DE" sz="2800" dirty="0"/>
            </a:br>
            <a:r>
              <a:rPr lang="de-DE" sz="2800" dirty="0"/>
              <a:t>Darüber hinaus können Strings wie Listen (von Zeichen) behandelt werden </a:t>
            </a:r>
            <a:br>
              <a:rPr lang="de-DE" sz="2800" dirty="0"/>
            </a:br>
            <a:r>
              <a:rPr lang="de-DE" sz="2800" dirty="0"/>
              <a:t>z.B. liefert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s[0]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den ersten Buchstaben eines Strings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11344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414F6-B373-7638-B599-53BF65ED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Fehler abfangen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6B7624-FB00-1625-C83D-BF82EE2B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85184"/>
          </a:xfrm>
        </p:spPr>
        <p:txBody>
          <a:bodyPr>
            <a:normAutofit fontScale="85000" lnSpcReduction="10000"/>
          </a:bodyPr>
          <a:lstStyle/>
          <a:p>
            <a:r>
              <a:rPr lang="de-DE" sz="2600" dirty="0"/>
              <a:t>Mit Hilfe von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dirty="0"/>
              <a:t>kann man Laufzeitfehler (</a:t>
            </a:r>
            <a:r>
              <a:rPr lang="de-DE" sz="2600" dirty="0" err="1"/>
              <a:t>Exceptions</a:t>
            </a:r>
            <a:r>
              <a:rPr lang="de-DE" sz="2600" dirty="0"/>
              <a:t>) abfangen und anzeigen.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der Code ausgeführt, der den Fehler verursacht, und 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die "Fehlerbehandlung" durchgeführt: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i in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(-5,6):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(1/i) </a:t>
            </a:r>
            <a: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führt bei i==0 zu Division durch 0!</a:t>
            </a:r>
            <a:b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 Fehler ist aufgetreten")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Teil kann man auch spezielle Fehler abfangen, das Programm wir anschließend weiter ausgeführt: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ZeroDivisionError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("Es wurde durch 0 geteilt")</a:t>
            </a:r>
          </a:p>
          <a:p>
            <a:r>
              <a:rPr lang="de-DE" sz="2600" dirty="0"/>
              <a:t>Oder auch die Fehlermeldung selbst anzeigen in dem man die </a:t>
            </a:r>
            <a:r>
              <a:rPr lang="de-DE" sz="2600" dirty="0" err="1"/>
              <a:t>Exception</a:t>
            </a:r>
            <a:r>
              <a:rPr lang="de-DE" sz="2600" dirty="0"/>
              <a:t> ganz allgemein abfragt: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600" dirty="0"/>
              <a:t>Alle eingebauten </a:t>
            </a:r>
            <a:r>
              <a:rPr lang="de-DE" sz="2600" dirty="0" err="1"/>
              <a:t>Exceptions</a:t>
            </a:r>
            <a:r>
              <a:rPr lang="de-DE" sz="2600" dirty="0"/>
              <a:t> sind unter </a:t>
            </a:r>
            <a:r>
              <a:rPr lang="de-DE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https://docs.python.org/3/library/exceptions.html</a:t>
            </a:r>
            <a:r>
              <a:rPr lang="de-DE" sz="2600" dirty="0"/>
              <a:t> aufgeführt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906AFD-3672-61EB-7893-C3503F8A82F5}"/>
              </a:ext>
            </a:extLst>
          </p:cNvPr>
          <p:cNvSpPr/>
          <p:nvPr/>
        </p:nvSpPr>
        <p:spPr>
          <a:xfrm>
            <a:off x="467544" y="2924944"/>
            <a:ext cx="6120680" cy="9399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9BA610-F259-7BB3-E74B-4149780FA15C}"/>
              </a:ext>
            </a:extLst>
          </p:cNvPr>
          <p:cNvSpPr/>
          <p:nvPr/>
        </p:nvSpPr>
        <p:spPr>
          <a:xfrm>
            <a:off x="450491" y="4581128"/>
            <a:ext cx="6137733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F9BABD-8451-A634-6DAE-D10292F9F930}"/>
              </a:ext>
            </a:extLst>
          </p:cNvPr>
          <p:cNvSpPr/>
          <p:nvPr/>
        </p:nvSpPr>
        <p:spPr>
          <a:xfrm>
            <a:off x="467545" y="5661608"/>
            <a:ext cx="6120680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20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32BE1-F351-314B-A2CB-B90FC3AB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8BC28-6B27-E540-BF73-170EE2D0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Download von </a:t>
            </a:r>
            <a:r>
              <a:rPr lang="de-DE" dirty="0">
                <a:hlinkClick r:id="rId2"/>
              </a:rPr>
              <a:t>www.python.org</a:t>
            </a:r>
            <a:r>
              <a:rPr lang="de-DE" dirty="0"/>
              <a:t> (</a:t>
            </a:r>
            <a:r>
              <a:rPr lang="de-DE" dirty="0" err="1"/>
              <a:t>cPython</a:t>
            </a:r>
            <a:r>
              <a:rPr lang="de-DE" dirty="0"/>
              <a:t>)</a:t>
            </a:r>
          </a:p>
          <a:p>
            <a:r>
              <a:rPr lang="de-DE" dirty="0"/>
              <a:t>Enthält Programmieroberfläche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IDLE</a:t>
            </a:r>
          </a:p>
          <a:p>
            <a:r>
              <a:rPr lang="de-DE" dirty="0"/>
              <a:t>Dateiendung .</a:t>
            </a:r>
            <a:r>
              <a:rPr lang="de-DE" dirty="0" err="1"/>
              <a:t>py</a:t>
            </a:r>
            <a:r>
              <a:rPr lang="de-DE" dirty="0"/>
              <a:t> (Textcodierung UTF-8)</a:t>
            </a:r>
          </a:p>
          <a:p>
            <a:r>
              <a:rPr lang="de-DE" dirty="0"/>
              <a:t>Groß-/Kleinschreibung im Code beachten!</a:t>
            </a:r>
          </a:p>
          <a:p>
            <a:r>
              <a:rPr lang="de-DE" dirty="0"/>
              <a:t>In IDLE (wird mit Python mitinstalliert):</a:t>
            </a:r>
          </a:p>
          <a:p>
            <a:pPr lvl="1"/>
            <a:r>
              <a:rPr lang="de-DE" dirty="0"/>
              <a:t>New File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Öffnet neues Quellcode-Fenster</a:t>
            </a:r>
          </a:p>
          <a:p>
            <a:pPr lvl="1"/>
            <a:r>
              <a:rPr lang="de-DE" dirty="0"/>
              <a:t>Quellcode bearbeiten</a:t>
            </a:r>
          </a:p>
          <a:p>
            <a:pPr lvl="1"/>
            <a:r>
              <a:rPr lang="de-DE" dirty="0"/>
              <a:t>F5 zum Ausführen, Speichern &amp; Dateiname bestätigen</a:t>
            </a:r>
          </a:p>
          <a:p>
            <a:r>
              <a:rPr lang="de-DE" dirty="0"/>
              <a:t>In der Eingabeaufforderung / PowerShell / Terminal:</a:t>
            </a:r>
            <a:br>
              <a:rPr lang="de-DE" dirty="0"/>
            </a:br>
            <a:r>
              <a:rPr lang="de-DE" b="1" i="1" dirty="0" err="1"/>
              <a:t>py</a:t>
            </a:r>
            <a:r>
              <a:rPr lang="de-DE" b="1" i="1" dirty="0"/>
              <a:t> programm.py</a:t>
            </a:r>
            <a:r>
              <a:rPr lang="de-DE" i="1" dirty="0"/>
              <a:t> </a:t>
            </a:r>
            <a:r>
              <a:rPr lang="de-DE" dirty="0"/>
              <a:t>zum Ausführen des Python-Skriptes</a:t>
            </a:r>
          </a:p>
          <a:p>
            <a:r>
              <a:rPr lang="de-DE" dirty="0"/>
              <a:t>Alternative (und bessere!) IDEs:</a:t>
            </a:r>
          </a:p>
          <a:p>
            <a:pPr lvl="1"/>
            <a:r>
              <a:rPr lang="de-DE" dirty="0"/>
              <a:t>Microsoft Visual Studio und </a:t>
            </a:r>
            <a:r>
              <a:rPr lang="de-DE" b="1" dirty="0"/>
              <a:t>Visual Studio Code </a:t>
            </a:r>
            <a:r>
              <a:rPr lang="de-DE" dirty="0"/>
              <a:t>(Multiplattform)</a:t>
            </a:r>
          </a:p>
          <a:p>
            <a:pPr lvl="1"/>
            <a:r>
              <a:rPr lang="de-DE" dirty="0" err="1"/>
              <a:t>PyCharm</a:t>
            </a:r>
            <a:r>
              <a:rPr lang="de-DE" dirty="0"/>
              <a:t> (Multiplattform) </a:t>
            </a:r>
            <a:r>
              <a:rPr lang="de-DE" dirty="0">
                <a:sym typeface="Wingdings" panose="05000000000000000000" pitchFamily="2" charset="2"/>
              </a:rPr>
              <a:t> wird im Buch verwendet</a:t>
            </a:r>
            <a:endParaRPr lang="de-DE" dirty="0"/>
          </a:p>
          <a:p>
            <a:pPr lvl="1"/>
            <a:r>
              <a:rPr lang="de-DE" dirty="0"/>
              <a:t>Spyder IDE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6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DA270-DAB3-9AE9-CFF9-5389497EC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Datenaustausch mit Dateien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BD4F0B4-26C8-066E-9558-E3F941385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1115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TXT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Pickle</a:t>
            </a:r>
          </a:p>
        </p:txBody>
      </p:sp>
    </p:spTree>
    <p:extLst>
      <p:ext uri="{BB962C8B-B14F-4D97-AF65-F5344CB8AC3E}">
        <p14:creationId xmlns:p14="http://schemas.microsoft.com/office/powerpoint/2010/main" val="2625762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Text </a:t>
            </a:r>
            <a:r>
              <a:rPr lang="de-DE" sz="3600" dirty="0"/>
              <a:t>in Dateien schreiben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dirty="0"/>
              <a:t>Daten lassen sich als Strings ("Textmodus") in eine Datei schreiben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(Auch Zahlen nur als String)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de-DE" sz="2200" dirty="0"/>
              <a:t> </a:t>
            </a:r>
            <a:r>
              <a:rPr lang="de-DE" sz="2400" dirty="0"/>
              <a:t>schreiben</a:t>
            </a:r>
          </a:p>
          <a:p>
            <a:pPr lvl="1"/>
            <a:r>
              <a:rPr lang="de-DE" sz="2400" dirty="0"/>
              <a:t>Dabei am Zeilenende immer ein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"\n" </a:t>
            </a:r>
            <a:r>
              <a:rPr lang="de-DE" sz="24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"\r" </a:t>
            </a:r>
            <a:r>
              <a:rPr lang="de-DE" sz="2400" dirty="0"/>
              <a:t> mitspeichern</a:t>
            </a:r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Zahlen und andere Datentypen mit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(…)+"\r" </a:t>
            </a:r>
            <a:r>
              <a:rPr lang="de-DE" sz="2400" i="1" dirty="0"/>
              <a:t>in Strings umwandeln</a:t>
            </a:r>
          </a:p>
          <a:p>
            <a:pPr lvl="1"/>
            <a:r>
              <a:rPr lang="de-DE" sz="2400" i="1" dirty="0"/>
              <a:t>Listenelemente in einer Schleife nacheinander wegschreiben (als Strings)  </a:t>
            </a:r>
            <a:br>
              <a:rPr lang="de-DE" sz="2400" i="1" dirty="0"/>
            </a:br>
            <a:endParaRPr lang="de-DE" sz="2400" i="1" dirty="0"/>
          </a:p>
          <a:p>
            <a:endParaRPr lang="de-DE" sz="2800" dirty="0"/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"w")</a:t>
            </a:r>
            <a:b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("Diese Zeile wird geschrieben"+"\r")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das ist die zweite und letzte Zeile"+"\n")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de-DE" sz="2800" dirty="0"/>
          </a:p>
          <a:p>
            <a:r>
              <a:rPr lang="de-DE" sz="2800" dirty="0"/>
              <a:t>Dateimodi: 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"w"	</a:t>
            </a:r>
            <a:r>
              <a:rPr lang="de-DE" sz="2400" dirty="0"/>
              <a:t>(WRITE Datei (über-)schreiben)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"r" 	</a:t>
            </a:r>
            <a:r>
              <a:rPr lang="de-DE" sz="2300" dirty="0"/>
              <a:t>(READ  Datei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de-DE" sz="2400" dirty="0"/>
              <a:t>  	(APPEND  an Datei anhängen)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"r+" 	</a:t>
            </a:r>
            <a:r>
              <a:rPr lang="de-DE" sz="2400" dirty="0"/>
              <a:t>(READ+ Lesen und 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(READ BINARY Binärdaten (Bytes)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(WRITE BINARY Bytes schreiben)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5796136" y="3212976"/>
            <a:ext cx="237626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115190"/>
              <a:gd name="adj6" fmla="val -38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Dateimodus (engl. </a:t>
            </a:r>
            <a:r>
              <a:rPr lang="de-DE" sz="1400" dirty="0" err="1"/>
              <a:t>Filemode</a:t>
            </a:r>
            <a:r>
              <a:rPr lang="de-DE" sz="1400" dirty="0"/>
              <a:t>)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4D1AD183-2384-4952-8C57-4D019178F96A}"/>
              </a:ext>
            </a:extLst>
          </p:cNvPr>
          <p:cNvSpPr/>
          <p:nvPr/>
        </p:nvSpPr>
        <p:spPr>
          <a:xfrm flipH="1">
            <a:off x="1115616" y="3140968"/>
            <a:ext cx="1703369" cy="320638"/>
          </a:xfrm>
          <a:prstGeom prst="borderCallout2">
            <a:avLst>
              <a:gd name="adj1" fmla="val 18750"/>
              <a:gd name="adj2" fmla="val -800"/>
              <a:gd name="adj3" fmla="val 18750"/>
              <a:gd name="adj4" fmla="val -16667"/>
              <a:gd name="adj5" fmla="val 132655"/>
              <a:gd name="adj6" fmla="val -387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Dateiname </a:t>
            </a:r>
            <a:br>
              <a:rPr lang="de-DE" sz="1050" dirty="0"/>
            </a:br>
            <a:r>
              <a:rPr lang="de-DE" sz="1050" dirty="0"/>
              <a:t>(Pfad relativ zur .</a:t>
            </a:r>
            <a:r>
              <a:rPr lang="de-DE" sz="1050" dirty="0" err="1"/>
              <a:t>py</a:t>
            </a:r>
            <a:r>
              <a:rPr lang="de-DE" sz="1050" dirty="0"/>
              <a:t>-Datei)</a:t>
            </a:r>
          </a:p>
        </p:txBody>
      </p:sp>
    </p:spTree>
    <p:extLst>
      <p:ext uri="{BB962C8B-B14F-4D97-AF65-F5344CB8AC3E}">
        <p14:creationId xmlns:p14="http://schemas.microsoft.com/office/powerpoint/2010/main" val="324274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/>
              <a:t>Text </a:t>
            </a:r>
            <a:r>
              <a:rPr lang="de-DE" sz="4000" dirty="0"/>
              <a:t>aus Dateien lesen</a:t>
            </a:r>
            <a:endParaRPr lang="de-DE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2800" dirty="0"/>
              <a:t>Daten lassen sich aus den Textdateien lesen, wenn die Daten durch eine Zeilenschaltung getrennt sind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(Daten kommen als String) mit der Methode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2200" dirty="0"/>
              <a:t>– Schleife einlesen</a:t>
            </a:r>
            <a:endParaRPr lang="de-DE" sz="2400" dirty="0"/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Nicht </a:t>
            </a:r>
            <a:r>
              <a:rPr lang="de-DE" sz="2400" i="1"/>
              <a:t>String-Daten (die natürlich als String gelesen werden, da Textdatei!) mit </a:t>
            </a:r>
            <a:r>
              <a:rPr lang="de-DE" sz="2400" i="1" dirty="0"/>
              <a:t>der  entsprechenden Funktion (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usw.) in den richtigen Dateitypen wandeln</a:t>
            </a:r>
          </a:p>
          <a:p>
            <a:pPr lvl="1"/>
            <a:r>
              <a:rPr lang="de-DE" sz="2400" i="1" dirty="0"/>
              <a:t>Beim einlesen von Listen muss eine vorher in die Datei geschriebene  Liste mit 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Zeile für Zeile aufgebaut werden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"r")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6372200" y="5373216"/>
            <a:ext cx="201622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-34803"/>
              <a:gd name="adj6" fmla="val -5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Dateimodus READ</a:t>
            </a:r>
          </a:p>
        </p:txBody>
      </p:sp>
    </p:spTree>
    <p:extLst>
      <p:ext uri="{BB962C8B-B14F-4D97-AF65-F5344CB8AC3E}">
        <p14:creationId xmlns:p14="http://schemas.microsoft.com/office/powerpoint/2010/main" val="716994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7ED6-E984-1AA8-80C5-A098D3CC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Überblick Datei-Funktionen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A9981-E440-14A5-1997-6350E7FE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</a:rPr>
              <a:t>file = open("Dateiname", "Modus")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Öffnet eine Datei und erzeugt ein Dateiobjekt (file)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txt=file.read(n) </a:t>
            </a:r>
            <a:r>
              <a:rPr lang="de-DE">
                <a:sym typeface="Wingdings" panose="05000000000000000000" pitchFamily="2" charset="2"/>
              </a:rPr>
              <a:t> Liest n Bytes, oder, wenn n nicht angegeben wurde, die gesamte Datei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z=file.readline() </a:t>
            </a:r>
            <a:r>
              <a:rPr lang="de-DE">
                <a:sym typeface="Wingdings" panose="05000000000000000000" pitchFamily="2" charset="2"/>
              </a:rPr>
              <a:t> Liest die nächste (Text-)Zeile ein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sliste=file.readlines() </a:t>
            </a:r>
            <a:r>
              <a:rPr lang="de-DE">
                <a:sym typeface="Wingdings" panose="05000000000000000000" pitchFamily="2" charset="2"/>
              </a:rPr>
              <a:t> Liest alle Zeilen in eine Liste von Strings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file.write(x) </a:t>
            </a:r>
            <a:r>
              <a:rPr lang="de-DE">
                <a:sym typeface="Wingdings" panose="05000000000000000000" pitchFamily="2" charset="2"/>
              </a:rPr>
              <a:t> Schreibt den Inhalt von x in die Datei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file.writelines(stringliste) </a:t>
            </a:r>
            <a:r>
              <a:rPr lang="de-DE">
                <a:sym typeface="Wingdings" panose="05000000000000000000" pitchFamily="2" charset="2"/>
              </a:rPr>
              <a:t> Schreibt eine Liste von Strings in die Datei.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file.close() </a:t>
            </a:r>
            <a:r>
              <a:rPr lang="de-DE">
                <a:sym typeface="Wingdings" panose="05000000000000000000" pitchFamily="2" charset="2"/>
              </a:rPr>
              <a:t> Schließt die Datei und löscht das Dateiobjekt im Arbeitsspeicher. Beim Schreiben immens wichtig, sonst droht Datenverlust.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29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90EE7-AD95-43EE-8A67-F2DE49E4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16FEA9-CF3B-4B37-B02E-4035FE5D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6768185" cy="470912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"</a:t>
            </a:r>
            <a:r>
              <a:rPr lang="de-DE" b="1" dirty="0" err="1">
                <a:solidFill>
                  <a:srgbClr val="C00000"/>
                </a:solidFill>
              </a:rPr>
              <a:t>C</a:t>
            </a:r>
            <a:r>
              <a:rPr lang="de-DE" dirty="0" err="1"/>
              <a:t>omma</a:t>
            </a:r>
            <a:r>
              <a:rPr lang="de-DE" dirty="0"/>
              <a:t> </a:t>
            </a:r>
            <a:r>
              <a:rPr lang="de-DE" b="1" dirty="0" err="1">
                <a:solidFill>
                  <a:srgbClr val="C00000"/>
                </a:solidFill>
              </a:rPr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</a:rPr>
              <a:t>V</a:t>
            </a:r>
            <a:r>
              <a:rPr lang="de-DE" dirty="0"/>
              <a:t>alues" sind eine nur lose standardisierte Methode, eine Tabelle in Textform zu speichern, viele Anwendungen können </a:t>
            </a:r>
            <a:r>
              <a:rPr lang="de-DE" dirty="0" err="1"/>
              <a:t>csv</a:t>
            </a:r>
            <a:r>
              <a:rPr lang="de-DE" dirty="0"/>
              <a:t>-Dateien importieren und exportieren (z.B. Excel) </a:t>
            </a:r>
          </a:p>
          <a:p>
            <a:r>
              <a:rPr lang="de-DE" dirty="0"/>
              <a:t>Auch wenn der Name suggeriert, dass die Daten mit Kommas getrennt werden, ist das nicht immer so, üblich ist auch das Semikolon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dirty="0"/>
              <a:t>)</a:t>
            </a:r>
          </a:p>
          <a:p>
            <a:r>
              <a:rPr lang="de-DE" dirty="0"/>
              <a:t>Auch die Textkodierung (z.B</a:t>
            </a:r>
            <a:r>
              <a:rPr lang="de-DE"/>
              <a:t>. utf-8) </a:t>
            </a:r>
            <a:r>
              <a:rPr lang="de-DE" dirty="0"/>
              <a:t>kann festgelegt werden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de-DE" dirty="0"/>
              <a:t>oder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ANSI" </a:t>
            </a:r>
            <a:r>
              <a:rPr lang="de-DE" sz="3100"/>
              <a:t>oder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 encoding="ASCII"</a:t>
            </a:r>
            <a:r>
              <a:rPr lang="de-DE"/>
              <a:t>)</a:t>
            </a:r>
            <a:endParaRPr lang="de-DE" dirty="0"/>
          </a:p>
          <a:p>
            <a:r>
              <a:rPr lang="de-DE" dirty="0"/>
              <a:t>Strings können mit oder ohne Anführungszeichen oder Hochkommas eingelesen werden </a:t>
            </a:r>
            <a:br>
              <a:rPr lang="de-DE" dirty="0"/>
            </a:br>
            <a:r>
              <a:rPr lang="de-DE" dirty="0"/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"'"</a:t>
            </a:r>
            <a:r>
              <a:rPr lang="de-DE" dirty="0"/>
              <a:t> )  </a:t>
            </a:r>
            <a:r>
              <a:rPr lang="de-DE" dirty="0">
                <a:sym typeface="Wingdings" panose="05000000000000000000" pitchFamily="2" charset="2"/>
              </a:rPr>
              <a:t> Legt Hochkomma fest</a:t>
            </a:r>
            <a:endParaRPr lang="de-DE" dirty="0"/>
          </a:p>
          <a:p>
            <a:r>
              <a:rPr lang="de-DE" dirty="0"/>
              <a:t>Andere Variablentypen können beim Einlesen in einer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/>
              <a:t>-Schleife in den gewünschten Datentyp konvertiert werden.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43FD2A-6B70-4787-AEEA-7AEDEDA188EE}"/>
              </a:ext>
            </a:extLst>
          </p:cNvPr>
          <p:cNvSpPr txBox="1"/>
          <p:nvPr/>
        </p:nvSpPr>
        <p:spPr>
          <a:xfrm>
            <a:off x="7352050" y="4293096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</a:t>
            </a:r>
            <a:r>
              <a:rPr lang="de-DE" dirty="0" err="1"/>
              <a:t>csv</a:t>
            </a:r>
            <a:r>
              <a:rPr lang="de-DE" dirty="0"/>
              <a:t>-Datei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F12B76-76B0-42E5-807F-BA843E4B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2048042"/>
            <a:ext cx="2334729" cy="23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7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CBE6-0A9B-47D2-B1A5-E098570F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 einlesen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F74E7-82F5-47A1-ACB7-EEB130EE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612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dirty="0"/>
              <a:t>Nach Öffnen der Datei und Erzeugen des Reader-Objektes kann die gesamte </a:t>
            </a:r>
            <a:r>
              <a:rPr lang="de-DE" dirty="0" err="1"/>
              <a:t>csv</a:t>
            </a:r>
            <a:r>
              <a:rPr lang="de-DE" dirty="0"/>
              <a:t>-Datei in einer Schleife Zeile für Zeile durchlaufen werden: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=open("tabelle.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","r")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Optionen für </a:t>
            </a:r>
            <a:r>
              <a:rPr lang="de-DE" dirty="0" err="1"/>
              <a:t>Delimiter</a:t>
            </a:r>
            <a:r>
              <a:rPr lang="de-DE" dirty="0"/>
              <a:t>, Kodierung und Anführungszeichen ("</a:t>
            </a:r>
            <a:r>
              <a:rPr lang="de-DE" dirty="0" err="1"/>
              <a:t>quotechar</a:t>
            </a:r>
            <a:r>
              <a:rPr lang="de-DE" dirty="0"/>
              <a:t>") sind möglich (und auch oft nötig!).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Das Python-Modul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dirty="0"/>
              <a:t> (muss erst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dirty="0"/>
              <a:t> installiert werden) bietet eine noch komfortable Methode, um </a:t>
            </a:r>
            <a:r>
              <a:rPr lang="de-DE" dirty="0" err="1"/>
              <a:t>csv</a:t>
            </a:r>
            <a:r>
              <a:rPr lang="de-DE" dirty="0"/>
              <a:t> einzulesen und sogar einen speziellen Datentypen (Dataframe) für die Verarbeitung der Daten: </a:t>
            </a:r>
            <a:r>
              <a:rPr lang="de-DE" dirty="0">
                <a:hlinkClick r:id="rId2"/>
              </a:rPr>
              <a:t>https://statologie.de/csv-dateien-pandas/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782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75DDB-2C1E-4CAA-AD64-129135D0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CSV einlesen</a:t>
            </a:r>
            <a:br>
              <a:rPr lang="de-DE" dirty="0"/>
            </a:br>
            <a:r>
              <a:rPr lang="de-DE" dirty="0"/>
              <a:t>(aus Excel exportiert)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8D2952-0953-484A-A6E9-06A7CB0B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=[]			        # Leere Liste zum Einlesen der Zeilen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=open("excel.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="ANSI"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ANSI-Kodierung ist bei Office Apps üblich!</a:t>
            </a:r>
          </a:p>
          <a:p>
            <a:pPr marL="0" indent="0">
              <a:buNone/>
            </a:pP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readerobj=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überschrift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(readerobj)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Überschrift einlesen (sofern vorhanden)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in readerobj: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[2])  # Konvertierung Feld 2 in Integer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  # Zeile in Liste speichern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="ANSI" </a:t>
            </a:r>
            <a:r>
              <a:rPr lang="de-DE" dirty="0"/>
              <a:t>wird vom ANSI-Zeichensatz </a:t>
            </a:r>
            <a:r>
              <a:rPr lang="de-DE"/>
              <a:t>konvertiert (ansonsten meist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encoding="utf-8"</a:t>
            </a:r>
            <a:r>
              <a:rPr lang="de-DE"/>
              <a:t>).</a:t>
            </a:r>
            <a:endParaRPr lang="de-DE" dirty="0"/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 </a:t>
            </a:r>
            <a:r>
              <a:rPr lang="de-DE" dirty="0"/>
              <a:t>sind </a:t>
            </a:r>
            <a:r>
              <a:rPr lang="de-DE" dirty="0" err="1"/>
              <a:t>Semikoli</a:t>
            </a:r>
            <a:r>
              <a:rPr lang="de-DE" dirty="0"/>
              <a:t> die Trennzeichen zwischen den Feldern (statt </a:t>
            </a:r>
            <a:r>
              <a:rPr lang="de-DE"/>
              <a:t>Kommata).</a:t>
            </a:r>
            <a:endParaRPr lang="de-DE" dirty="0"/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i="1" dirty="0"/>
              <a:t>könnte</a:t>
            </a:r>
            <a:r>
              <a:rPr lang="de-DE" dirty="0"/>
              <a:t> das Hochkomma festgelegt werden (statt "), ist aber bei Excel-Dateien nicht </a:t>
            </a:r>
            <a:r>
              <a:rPr lang="de-DE"/>
              <a:t>der Fall.</a:t>
            </a:r>
            <a:endParaRPr lang="de-DE" dirty="0"/>
          </a:p>
          <a:p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liest eine Zeile (in diesem Fall die erste) mit den Überschriften ein, die sonst in der Schleife stören würden.</a:t>
            </a:r>
          </a:p>
          <a:p>
            <a:r>
              <a:rPr lang="de-DE" dirty="0"/>
              <a:t>In der </a:t>
            </a:r>
            <a:r>
              <a:rPr lang="de-DE" sz="3000" b="1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 zeile in readerobj: </a:t>
            </a:r>
            <a:r>
              <a:rPr lang="de-DE" dirty="0"/>
              <a:t>- Schleife können dann die einzelnen Elemente in die richtigen Datentypen konvertiert werden.</a:t>
            </a:r>
          </a:p>
        </p:txBody>
      </p:sp>
    </p:spTree>
    <p:extLst>
      <p:ext uri="{BB962C8B-B14F-4D97-AF65-F5344CB8AC3E}">
        <p14:creationId xmlns:p14="http://schemas.microsoft.com/office/powerpoint/2010/main" val="2918816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E4A1D-2F3F-466E-BC54-43A2079A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 schreiben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8FBF3-E33C-4251-AA16-413C40D0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001000" cy="551723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Listen (insbesondere 2-Dimensionale) lassen sich ganz einfach in CSV-Dateien schreiben, dabei gelten die gleichen Optionen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dirty="0"/>
              <a:t>) wie beim Lesen.</a:t>
            </a:r>
          </a:p>
          <a:p>
            <a:pPr>
              <a:lnSpc>
                <a:spcPct val="120000"/>
              </a:lnSpc>
            </a:pPr>
            <a:r>
              <a:rPr lang="de-DE" dirty="0"/>
              <a:t>Beim Schreiben einer </a:t>
            </a:r>
            <a:r>
              <a:rPr lang="de-DE" dirty="0" err="1"/>
              <a:t>csv</a:t>
            </a:r>
            <a:r>
              <a:rPr lang="de-DE" dirty="0"/>
              <a:t> muss jedoch die Datei im "</a:t>
            </a:r>
            <a:r>
              <a:rPr lang="de-D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dirty="0"/>
              <a:t>"-Modus geöffnet werden und es wird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dirty="0"/>
              <a:t>-Objekt erzeugt (hier Excel-freundlich im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ANSI"</a:t>
            </a:r>
            <a:r>
              <a:rPr lang="de-DE" dirty="0"/>
              <a:t> Encoding, sonst besser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utf-8"</a:t>
            </a:r>
            <a:r>
              <a:rPr lang="de-DE" dirty="0"/>
              <a:t> verwenden:</a:t>
            </a:r>
          </a:p>
          <a:p>
            <a:pPr marL="400050" lvl="1" indent="0">
              <a:lnSpc>
                <a:spcPct val="120000"/>
              </a:lnSpc>
              <a:buNone/>
            </a:pPr>
            <a:b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csv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=[["VW",1000],["BMW",2000],["Opel",500]]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=open("autos.csv",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w",encoding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delimiter=";",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="\n",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wo.writerows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300" dirty="0"/>
          </a:p>
          <a:p>
            <a:pPr>
              <a:lnSpc>
                <a:spcPct val="120000"/>
              </a:lnSpc>
            </a:pPr>
            <a:r>
              <a:rPr lang="de-DE" sz="3100" dirty="0"/>
              <a:t>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writerows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sz="3100" dirty="0"/>
              <a:t>schreibt in diesem Fall die gesamte Liste in die CSV-Datei.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Alternativ kann man 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 </a:t>
            </a:r>
            <a:r>
              <a:rPr lang="de-DE" dirty="0"/>
              <a:t>nutzen um in die CSV-Datei </a:t>
            </a:r>
            <a:r>
              <a:rPr lang="de-DE" sz="3100" dirty="0"/>
              <a:t>Zeile für Zeile zu schreiben: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Optional Überschrift schreiben (vor Zeile 5): 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Autohersteller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Stückzahl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  <a:endParaRPr lang="de-DE" sz="3100" dirty="0"/>
          </a:p>
          <a:p>
            <a:pPr>
              <a:lnSpc>
                <a:spcPct val="120000"/>
              </a:lnSpc>
            </a:pPr>
            <a:r>
              <a:rPr lang="de-DE" sz="3100" dirty="0"/>
              <a:t>Die Option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="\n"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Leerzeilen</a:t>
            </a:r>
            <a:r>
              <a:rPr lang="en-US" dirty="0"/>
              <a:t> in der CSV-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erscheinen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Die </a:t>
            </a:r>
            <a:r>
              <a:rPr lang="en-US" dirty="0" err="1"/>
              <a:t>Optionen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sorgen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das "</a:t>
            </a:r>
            <a:r>
              <a:rPr lang="en-US" dirty="0" err="1"/>
              <a:t>quoten</a:t>
            </a:r>
            <a:r>
              <a:rPr lang="en-US" dirty="0"/>
              <a:t>" (also in </a:t>
            </a:r>
            <a:r>
              <a:rPr lang="en-US" dirty="0" err="1"/>
              <a:t>Anführungszeichen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) der </a:t>
            </a:r>
            <a:r>
              <a:rPr lang="en-US" dirty="0" err="1"/>
              <a:t>nicht-numerischen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439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Ergänzendes </a:t>
            </a:r>
            <a:r>
              <a:rPr lang="de-DE" sz="2800"/>
              <a:t>Wissen: Dateien </a:t>
            </a:r>
            <a:r>
              <a:rPr lang="de-DE" sz="2800" dirty="0"/>
              <a:t>Schreiben/Lesen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open(..)as…</a:t>
            </a:r>
            <a:endParaRPr lang="de-D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5213176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w" </a:t>
            </a:r>
            <a:r>
              <a:rPr lang="de-DE" sz="2800" dirty="0"/>
              <a:t>(</a:t>
            </a:r>
            <a:r>
              <a:rPr lang="de-DE" sz="2800" dirty="0" err="1"/>
              <a:t>write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2800" dirty="0"/>
              <a:t>Block Zeile für Zeile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open("datei1.txt","w")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("Hallo das ist meine Datei\n")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hier die Zweite Zeile\n")</a:t>
            </a:r>
          </a:p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r" </a:t>
            </a:r>
            <a:r>
              <a:rPr lang="de-DE" sz="2800" dirty="0"/>
              <a:t>(</a:t>
            </a:r>
            <a:r>
              <a:rPr lang="de-DE" sz="2800" dirty="0" err="1"/>
              <a:t>read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dirty="0"/>
              <a:t>-Block Zeile für Zeile einlesen: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open("datei1.txt","r")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end="")</a:t>
            </a:r>
          </a:p>
          <a:p>
            <a:r>
              <a:rPr lang="de-DE" sz="2800" dirty="0"/>
              <a:t>Beim Beenden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-Blocks</a:t>
            </a:r>
            <a:r>
              <a:rPr lang="de-DE" sz="2800" dirty="0"/>
              <a:t> (auch bei Fehlern) wird die Datei automatisch geschlossen: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800" dirty="0"/>
              <a:t>ist nicht nötig!</a:t>
            </a:r>
          </a:p>
          <a:p>
            <a:r>
              <a:rPr lang="de-DE" sz="2800" dirty="0"/>
              <a:t>Beispiel CSV-Datei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open("datei.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writerobj.writerows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</a:t>
            </a:r>
          </a:p>
          <a:p>
            <a:pPr marL="457200" indent="-457200"/>
            <a:r>
              <a:rPr lang="de-DE" dirty="0"/>
              <a:t>Auch hier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der Datei unnötig!</a:t>
            </a:r>
          </a:p>
        </p:txBody>
      </p:sp>
    </p:spTree>
    <p:extLst>
      <p:ext uri="{BB962C8B-B14F-4D97-AF65-F5344CB8AC3E}">
        <p14:creationId xmlns:p14="http://schemas.microsoft.com/office/powerpoint/2010/main" val="2156995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JSON</a:t>
            </a:r>
            <a:br>
              <a:rPr lang="de-DE" dirty="0"/>
            </a:br>
            <a:r>
              <a:rPr lang="de-DE" dirty="0"/>
              <a:t>(JavaScript </a:t>
            </a:r>
            <a:r>
              <a:rPr lang="de-DE" dirty="0" err="1"/>
              <a:t>Object</a:t>
            </a:r>
            <a:r>
              <a:rPr lang="de-DE" dirty="0"/>
              <a:t> Notation)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5904656" cy="5257800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Ähnelt sehr dem Dictionary von Python</a:t>
            </a:r>
          </a:p>
          <a:p>
            <a:r>
              <a:rPr lang="de-DE" sz="2400" dirty="0"/>
              <a:t>Bestandteil der JavaScript Sprachdefinition</a:t>
            </a:r>
          </a:p>
          <a:p>
            <a:r>
              <a:rPr lang="de-DE" sz="2400" dirty="0"/>
              <a:t>Mögliche Inhalte von JSON:</a:t>
            </a:r>
          </a:p>
          <a:p>
            <a:pPr lvl="1"/>
            <a:r>
              <a:rPr lang="de-DE" sz="2000" dirty="0"/>
              <a:t>Key-Values Paare:   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{"Baujahr":1965}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oder {"Name" : "Gert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Mülla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 oder 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{"Rabatt" :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de-DE" sz="2000" dirty="0"/>
              <a:t>Statt einzelnen Values Arrays / Liste(n): </a:t>
            </a:r>
            <a:br>
              <a:rPr lang="de-DE" sz="2000" dirty="0"/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"K1":["Müller", 53859, "Niederort", True, 15000],</a:t>
            </a:r>
            <a:b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"K2":["Schulz", 53177, "Bonn",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2000] }</a:t>
            </a:r>
          </a:p>
          <a:p>
            <a:pPr lvl="1"/>
            <a:r>
              <a:rPr lang="de-DE" sz="2000" dirty="0"/>
              <a:t>Statt einzelnen Values weitere JSON-Objekte / </a:t>
            </a:r>
            <a:r>
              <a:rPr lang="de-DE" sz="2000" dirty="0" err="1"/>
              <a:t>Directories</a:t>
            </a:r>
            <a:r>
              <a:rPr lang="de-DE" sz="2000" dirty="0"/>
              <a:t>: </a:t>
            </a:r>
            <a:br>
              <a:rPr lang="de-DE" sz="2000" dirty="0"/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{"Auto1":{"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Marke":"VW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"PS":150} ,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"Auto2":{"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Marke":"Porsche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"PS":450}}</a:t>
            </a:r>
            <a:endParaRPr lang="de-D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Der Key IMMER in Anführungszeichen ("</a:t>
            </a:r>
            <a:r>
              <a:rPr lang="de-DE" sz="2400" dirty="0" err="1"/>
              <a:t>key</a:t>
            </a:r>
            <a:r>
              <a:rPr lang="de-DE" sz="2400" dirty="0"/>
              <a:t>")</a:t>
            </a:r>
          </a:p>
          <a:p>
            <a:r>
              <a:rPr lang="de-DE" sz="2400" dirty="0"/>
              <a:t>Als Dateien (Textdateien UTF-8 kodiert) werden JSON-Dateien meist mit der Dateiendung .</a:t>
            </a:r>
            <a:r>
              <a:rPr lang="de-DE" sz="2400" dirty="0" err="1"/>
              <a:t>json</a:t>
            </a:r>
            <a:r>
              <a:rPr lang="de-DE" sz="2400" dirty="0"/>
              <a:t> gespeichert.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1F014F-78EE-4BB0-9316-9C1DB8B8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t="347"/>
          <a:stretch/>
        </p:blipFill>
        <p:spPr>
          <a:xfrm>
            <a:off x="6012160" y="1383347"/>
            <a:ext cx="3024336" cy="5444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B7ED5D-F06E-4863-5006-CCDC5E3A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4" y="274638"/>
            <a:ext cx="957155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6F3CBBD-2A71-063E-8FBD-9E95A445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05" y="1465694"/>
            <a:ext cx="3771059" cy="23270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E64242-8C09-428B-9A51-E39812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E9377E-EAA1-428F-8117-FB22AD2B6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5141168"/>
          </a:xfrm>
        </p:spPr>
        <p:txBody>
          <a:bodyPr>
            <a:normAutofit/>
          </a:bodyPr>
          <a:lstStyle/>
          <a:p>
            <a:r>
              <a:rPr lang="de-DE" dirty="0"/>
              <a:t>Auf jeden Fall </a:t>
            </a:r>
            <a:r>
              <a:rPr lang="de-DE" b="1" dirty="0"/>
              <a:t>Add Python 3.xx </a:t>
            </a:r>
            <a:r>
              <a:rPr lang="de-DE" b="1" dirty="0" err="1"/>
              <a:t>to</a:t>
            </a:r>
            <a:r>
              <a:rPr lang="de-DE" b="1" dirty="0"/>
              <a:t> PATH</a:t>
            </a:r>
            <a:r>
              <a:rPr lang="de-DE" dirty="0"/>
              <a:t> aktivieren, damit Python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de-DE" dirty="0"/>
              <a:t> aus aufrufbar ist.</a:t>
            </a:r>
          </a:p>
          <a:p>
            <a:r>
              <a:rPr lang="de-DE" dirty="0"/>
              <a:t>Dann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r>
              <a:rPr lang="de-DE" dirty="0"/>
              <a:t>Am Schluss </a:t>
            </a:r>
            <a:r>
              <a:rPr lang="de-DE" b="1" dirty="0" err="1"/>
              <a:t>Disable</a:t>
            </a:r>
            <a:r>
              <a:rPr lang="de-DE" b="1" dirty="0"/>
              <a:t> </a:t>
            </a:r>
            <a:r>
              <a:rPr lang="de-DE" b="1" dirty="0" err="1"/>
              <a:t>path</a:t>
            </a:r>
            <a:r>
              <a:rPr lang="de-DE" b="1" dirty="0"/>
              <a:t> </a:t>
            </a:r>
            <a:r>
              <a:rPr lang="de-DE" b="1" dirty="0" err="1"/>
              <a:t>lenght</a:t>
            </a:r>
            <a:r>
              <a:rPr lang="de-DE" b="1" dirty="0"/>
              <a:t> </a:t>
            </a:r>
            <a:r>
              <a:rPr lang="de-DE" b="1" dirty="0" err="1"/>
              <a:t>limit</a:t>
            </a:r>
            <a:r>
              <a:rPr lang="de-DE" dirty="0"/>
              <a:t> anklicken, ermöglicht längere Programmpfade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FED-282E-476C-99F4-DFA913CA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4120480"/>
            <a:ext cx="3764995" cy="23328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201690-73F2-487B-8E91-B7863797C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31" t="29377" r="15724" b="42843"/>
          <a:stretch/>
        </p:blipFill>
        <p:spPr>
          <a:xfrm>
            <a:off x="2333297" y="3619974"/>
            <a:ext cx="2088232" cy="648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051B2E6-14F5-4FC7-8271-D2E3005FBCF4}"/>
              </a:ext>
            </a:extLst>
          </p:cNvPr>
          <p:cNvSpPr/>
          <p:nvPr/>
        </p:nvSpPr>
        <p:spPr>
          <a:xfrm>
            <a:off x="6339400" y="3570413"/>
            <a:ext cx="1216600" cy="17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D750D3-CA74-4BE3-BEFA-D3AC7175992E}"/>
              </a:ext>
            </a:extLst>
          </p:cNvPr>
          <p:cNvSpPr/>
          <p:nvPr/>
        </p:nvSpPr>
        <p:spPr>
          <a:xfrm>
            <a:off x="6372200" y="5525819"/>
            <a:ext cx="2664296" cy="46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6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5328592" cy="1143000"/>
          </a:xfrm>
        </p:spPr>
        <p:txBody>
          <a:bodyPr/>
          <a:lstStyle/>
          <a:p>
            <a:r>
              <a:rPr lang="de-DE" dirty="0"/>
              <a:t>JSON /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Die Daten eines JSON werden in Python meist in einem </a:t>
            </a:r>
            <a:r>
              <a:rPr lang="de-DE" dirty="0" err="1"/>
              <a:t>Drectory</a:t>
            </a:r>
            <a:r>
              <a:rPr lang="de-DE" dirty="0"/>
              <a:t> gespeichert, welches sehr ähnlich aufgebaut ist.</a:t>
            </a:r>
          </a:p>
          <a:p>
            <a:r>
              <a:rPr lang="de-DE" dirty="0"/>
              <a:t>Es gibt aber Unterschiede zu Python </a:t>
            </a:r>
            <a:r>
              <a:rPr lang="de-DE" dirty="0" err="1"/>
              <a:t>Dictionaries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Strings sind in JSON immer in "doppelten" Anführungsstrichen, in Python sind 'einfache' und "doppelte" erlaubt</a:t>
            </a:r>
          </a:p>
          <a:p>
            <a:pPr lvl="1"/>
            <a:r>
              <a:rPr lang="de-DE" dirty="0"/>
              <a:t>Die "Keys" (Properties in JSON) sind immer in Anführungszeichen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Verschiedene nützliche JSON-Funktionen/Methoden</a:t>
            </a:r>
            <a:endParaRPr lang="de-DE" sz="2800" dirty="0"/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Konvertiert</a:t>
            </a:r>
            <a:r>
              <a:rPr lang="de-DE" sz="2600" dirty="0"/>
              <a:t> einen JSON-String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Konvertiert</a:t>
            </a:r>
            <a:r>
              <a:rPr lang="de-DE" sz="2600" dirty="0">
                <a:sym typeface="Wingdings" panose="05000000000000000000" pitchFamily="2" charset="2"/>
              </a:rPr>
              <a:t> ein Python-Dictionary in einen JSON-kompatiblen String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Lädt</a:t>
            </a:r>
            <a:r>
              <a:rPr lang="de-DE" sz="2600" dirty="0"/>
              <a:t> eine JSON-Datei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Schreibt</a:t>
            </a:r>
            <a:r>
              <a:rPr lang="de-DE" sz="2600" dirty="0">
                <a:sym typeface="Wingdings" panose="05000000000000000000" pitchFamily="2" charset="2"/>
              </a:rPr>
              <a:t> ein Python-Dictionary in eine JSON-Datei </a:t>
            </a:r>
            <a:endParaRPr lang="de-DE" sz="2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E6506D-12E9-BAD7-725A-2A046085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6929"/>
            <a:ext cx="2121234" cy="13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7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EC59-23A8-CB65-2657-FA06258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&lt;-&gt; </a:t>
            </a:r>
            <a:r>
              <a:rPr lang="de-DE" dirty="0" err="1"/>
              <a:t>Dict</a:t>
            </a:r>
            <a:r>
              <a:rPr lang="de-DE" dirty="0"/>
              <a:t> Konvertierungen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A9D82-8C01-56F5-E004-A8D68BA9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1"/>
            <a:ext cx="8712968" cy="21888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Mit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dirty="0"/>
              <a:t>kann man einen String im JSON-Format in ein Dictionary umwandeln</a:t>
            </a:r>
          </a:p>
          <a:p>
            <a:r>
              <a:rPr lang="de-DE" dirty="0"/>
              <a:t>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wird ein Dictionary in einen JSON-String umgewandelt. Dabei kann man optional den Einzug (</a:t>
            </a:r>
            <a:r>
              <a:rPr lang="de-DE" dirty="0" err="1"/>
              <a:t>Indent</a:t>
            </a:r>
            <a:r>
              <a:rPr lang="de-DE" dirty="0"/>
              <a:t>) angeben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F56485-C0A1-A7BC-D30D-A93B278352CB}"/>
              </a:ext>
            </a:extLst>
          </p:cNvPr>
          <p:cNvSpPr txBox="1"/>
          <p:nvPr/>
        </p:nvSpPr>
        <p:spPr>
          <a:xfrm>
            <a:off x="608415" y="3564791"/>
            <a:ext cx="7927170" cy="32932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sz="16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'''{"</a:t>
            </a:r>
            <a:r>
              <a:rPr lang="de-DE" sz="1600" b="1" dirty="0" err="1">
                <a:latin typeface="Consolas" panose="020B0609020204030204" pitchFamily="49" charset="0"/>
              </a:rPr>
              <a:t>usd</a:t>
            </a:r>
            <a:r>
              <a:rPr lang="de-DE" sz="1600" b="1" dirty="0">
                <a:latin typeface="Consolas" panose="020B0609020204030204" pitchFamily="49" charset="0"/>
              </a:rPr>
              <a:t>" : 1.0,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eur</a:t>
            </a:r>
            <a:r>
              <a:rPr lang="de-DE" sz="1600" b="1" dirty="0">
                <a:latin typeface="Consolas" panose="020B0609020204030204" pitchFamily="49" charset="0"/>
              </a:rPr>
              <a:t>" : 1.2,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gbp</a:t>
            </a:r>
            <a:r>
              <a:rPr lang="de-DE" sz="1600" b="1" dirty="0">
                <a:latin typeface="Consolas" panose="020B0609020204030204" pitchFamily="49" charset="0"/>
              </a:rPr>
              <a:t>" : 1.3,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btc</a:t>
            </a:r>
            <a:r>
              <a:rPr lang="de-DE" sz="1600" b="1" dirty="0">
                <a:latin typeface="Consolas" panose="020B0609020204030204" pitchFamily="49" charset="0"/>
              </a:rPr>
              <a:t>" : 32250.67}'''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dict1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json.loads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Konvertierung JSON-Text -&gt; Dictionary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(dict1)</a:t>
            </a: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>
                <a:latin typeface="Consolas" panose="020B0609020204030204" pitchFamily="49" charset="0"/>
              </a:rPr>
              <a:t>dict1["</a:t>
            </a:r>
            <a:r>
              <a:rPr lang="de-DE" sz="1600" b="1" dirty="0" err="1">
                <a:latin typeface="Consolas" panose="020B0609020204030204" pitchFamily="49" charset="0"/>
              </a:rPr>
              <a:t>doge</a:t>
            </a:r>
            <a:r>
              <a:rPr lang="de-DE" sz="1600" b="1" dirty="0">
                <a:latin typeface="Consolas" panose="020B0609020204030204" pitchFamily="49" charset="0"/>
              </a:rPr>
              <a:t>"] = 0.12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json.dumps</a:t>
            </a:r>
            <a:r>
              <a:rPr lang="de-DE" sz="1600" b="1" dirty="0">
                <a:latin typeface="Consolas" panose="020B0609020204030204" pitchFamily="49" charset="0"/>
              </a:rPr>
              <a:t>(dict1, </a:t>
            </a:r>
            <a:r>
              <a:rPr lang="de-DE" sz="1600" b="1" dirty="0" err="1">
                <a:latin typeface="Consolas" panose="020B0609020204030204" pitchFamily="49" charset="0"/>
              </a:rPr>
              <a:t>indent</a:t>
            </a:r>
            <a:r>
              <a:rPr lang="de-DE" sz="1600" b="1" dirty="0">
                <a:latin typeface="Consolas" panose="020B0609020204030204" pitchFamily="49" charset="0"/>
              </a:rPr>
              <a:t> = 4)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Konvertiere 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Dict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-&gt; JSON</a:t>
            </a:r>
          </a:p>
          <a:p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         # mit einem Einzug von 4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6555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66BAE-96F3-79C2-CCFB-019E4153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schreiben (</a:t>
            </a:r>
            <a:r>
              <a:rPr lang="de-DE" dirty="0" err="1"/>
              <a:t>dump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087EA-52E6-B986-AB85-1E0EAD76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/>
          <a:lstStyle/>
          <a:p>
            <a:r>
              <a:rPr lang="de-DE" dirty="0"/>
              <a:t>Beispielcode, um ein Dictionary in eine .</a:t>
            </a:r>
            <a:r>
              <a:rPr lang="de-DE" dirty="0" err="1"/>
              <a:t>json</a:t>
            </a:r>
            <a:r>
              <a:rPr lang="de-DE" dirty="0"/>
              <a:t>-Textdatei zu schreiben: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74334B-7759-9E1C-B7B5-33B6C43B9284}"/>
              </a:ext>
            </a:extLst>
          </p:cNvPr>
          <p:cNvSpPr txBox="1"/>
          <p:nvPr/>
        </p:nvSpPr>
        <p:spPr>
          <a:xfrm>
            <a:off x="755576" y="2636912"/>
            <a:ext cx="6552728" cy="37856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r>
              <a:rPr lang="de-DE" sz="1200" b="1" dirty="0">
                <a:latin typeface="Consolas" panose="020B0609020204030204" pitchFamily="49" charset="0"/>
              </a:rPr>
              <a:t>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JSON - Modul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dict1 ={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1: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"Lisa",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</a:t>
            </a:r>
            <a:r>
              <a:rPr lang="de-DE" sz="1200" b="1" dirty="0" err="1">
                <a:latin typeface="Consolas" panose="020B0609020204030204" pitchFamily="49" charset="0"/>
              </a:rPr>
              <a:t>Programmer</a:t>
            </a:r>
            <a:r>
              <a:rPr lang="de-DE" sz="1200" b="1" dirty="0">
                <a:latin typeface="Consolas" panose="020B0609020204030204" pitchFamily="49" charset="0"/>
              </a:rPr>
              <a:t>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34,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54425.50,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": True     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Python-Schreibweise von </a:t>
            </a:r>
            <a:r>
              <a:rPr lang="de-DE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e-DE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2: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"Elis",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"Trainee",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24,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40000.00,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 : </a:t>
            </a:r>
            <a:r>
              <a:rPr lang="de-DE" sz="1200" b="1" dirty="0" err="1">
                <a:latin typeface="Consolas" panose="020B0609020204030204" pitchFamily="49" charset="0"/>
              </a:rPr>
              <a:t>False</a:t>
            </a:r>
            <a:endParaRPr lang="de-DE" sz="1200" b="1" dirty="0"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}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do = 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sz="1200" b="1" dirty="0">
                <a:latin typeface="Consolas" panose="020B0609020204030204" pitchFamily="49" charset="0"/>
              </a:rPr>
              <a:t>("</a:t>
            </a:r>
            <a:r>
              <a:rPr lang="de-DE" sz="1200" b="1" dirty="0" err="1">
                <a:latin typeface="Consolas" panose="020B0609020204030204" pitchFamily="49" charset="0"/>
              </a:rPr>
              <a:t>export.json</a:t>
            </a:r>
            <a:r>
              <a:rPr lang="de-DE" sz="1200" b="1" dirty="0">
                <a:latin typeface="Consolas" panose="020B0609020204030204" pitchFamily="49" charset="0"/>
              </a:rPr>
              <a:t>", "w") 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Textdatei zum Schreiben öffnen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</a:t>
            </a:r>
            <a:r>
              <a:rPr lang="de-DE" sz="1200" b="1" dirty="0">
                <a:latin typeface="Consolas" panose="020B0609020204030204" pitchFamily="49" charset="0"/>
              </a:rPr>
              <a:t>(dict1, do, </a:t>
            </a:r>
            <a:r>
              <a:rPr lang="de-DE" sz="1200" b="1" dirty="0" err="1">
                <a:latin typeface="Consolas" panose="020B0609020204030204" pitchFamily="49" charset="0"/>
              </a:rPr>
              <a:t>indent</a:t>
            </a:r>
            <a:r>
              <a:rPr lang="de-DE" sz="1200" b="1" dirty="0">
                <a:latin typeface="Consolas" panose="020B0609020204030204" pitchFamily="49" charset="0"/>
              </a:rPr>
              <a:t> = 5)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dict1 in Datei schreiben mit Einzug 5 </a:t>
            </a:r>
          </a:p>
          <a:p>
            <a:r>
              <a:rPr lang="de-DE" sz="1200" b="1" dirty="0" err="1">
                <a:latin typeface="Consolas" panose="020B0609020204030204" pitchFamily="49" charset="0"/>
              </a:rPr>
              <a:t>do.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close</a:t>
            </a:r>
            <a:r>
              <a:rPr lang="de-DE" sz="1200" b="1" dirty="0">
                <a:latin typeface="Consolas" panose="020B0609020204030204" pitchFamily="49" charset="0"/>
              </a:rPr>
              <a:t>() 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Datei Schließen</a:t>
            </a:r>
          </a:p>
        </p:txBody>
      </p:sp>
    </p:spTree>
    <p:extLst>
      <p:ext uri="{BB962C8B-B14F-4D97-AF65-F5344CB8AC3E}">
        <p14:creationId xmlns:p14="http://schemas.microsoft.com/office/powerpoint/2010/main" val="3382936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einlesen (</a:t>
            </a:r>
            <a:r>
              <a:rPr lang="de-DE" dirty="0" err="1"/>
              <a:t>load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141168"/>
          </a:xfrm>
        </p:spPr>
        <p:txBody>
          <a:bodyPr>
            <a:normAutofit/>
          </a:bodyPr>
          <a:lstStyle/>
          <a:p>
            <a:r>
              <a:rPr lang="de-DE" dirty="0"/>
              <a:t>Beispielcode um eine JSON-Datei in ein Python-Dictionary zu laden: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Auf das Dictionary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3500" dirty="0"/>
              <a:t>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auf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Dictionary </a:t>
            </a:r>
            <a:r>
              <a:rPr lang="en-US" dirty="0" err="1"/>
              <a:t>zugreifen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z.B.</a:t>
            </a:r>
            <a:r>
              <a:rPr lang="en-US" dirty="0"/>
              <a:t>:  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["1"]["name"])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AEED2F-9D66-84A2-97DB-1FEC20871618}"/>
              </a:ext>
            </a:extLst>
          </p:cNvPr>
          <p:cNvSpPr txBox="1"/>
          <p:nvPr/>
        </p:nvSpPr>
        <p:spPr>
          <a:xfrm>
            <a:off x="899592" y="2852936"/>
            <a:ext cx="6192688" cy="2031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from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für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endParaRPr lang="de-DE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do = 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b="1" dirty="0">
                <a:latin typeface="Consolas" panose="020B0609020204030204" pitchFamily="49" charset="0"/>
              </a:rPr>
              <a:t>("</a:t>
            </a:r>
            <a:r>
              <a:rPr lang="de-DE" b="1" dirty="0" err="1">
                <a:latin typeface="Consolas" panose="020B0609020204030204" pitchFamily="49" charset="0"/>
              </a:rPr>
              <a:t>export.json</a:t>
            </a:r>
            <a:r>
              <a:rPr lang="de-DE" b="1" dirty="0">
                <a:latin typeface="Consolas" panose="020B0609020204030204" pitchFamily="49" charset="0"/>
              </a:rPr>
              <a:t>", "r")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</a:t>
            </a:r>
            <a:r>
              <a:rPr lang="de-DE" b="1" dirty="0">
                <a:latin typeface="Consolas" panose="020B0609020204030204" pitchFamily="49" charset="0"/>
              </a:rPr>
              <a:t>(do)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Einlesen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do.close</a:t>
            </a:r>
            <a:r>
              <a:rPr lang="de-DE" b="1" dirty="0">
                <a:latin typeface="Consolas" panose="020B0609020204030204" pitchFamily="49" charset="0"/>
              </a:rPr>
              <a:t>()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-Ausgabe</a:t>
            </a:r>
          </a:p>
        </p:txBody>
      </p:sp>
    </p:spTree>
    <p:extLst>
      <p:ext uri="{BB962C8B-B14F-4D97-AF65-F5344CB8AC3E}">
        <p14:creationId xmlns:p14="http://schemas.microsoft.com/office/powerpoint/2010/main" val="240976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6120680" cy="1143000"/>
          </a:xfrm>
        </p:spPr>
        <p:txBody>
          <a:bodyPr/>
          <a:lstStyle/>
          <a:p>
            <a:r>
              <a:rPr lang="de-DE" dirty="0"/>
              <a:t>XML-Dateien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7638"/>
            <a:ext cx="5364088" cy="5165724"/>
          </a:xfrm>
        </p:spPr>
        <p:txBody>
          <a:bodyPr>
            <a:normAutofit/>
          </a:bodyPr>
          <a:lstStyle/>
          <a:p>
            <a:r>
              <a:rPr lang="de-DE" sz="1800" dirty="0"/>
              <a:t>Auch XML ist ein beliebtes UTF8 - codiertes Dateiformat zum Datenaustausch von komplexeren Datenstrukturen in "Baumstruktur". </a:t>
            </a:r>
          </a:p>
          <a:p>
            <a:r>
              <a:rPr lang="de-DE" sz="1800" dirty="0"/>
              <a:t>XML ist flexibler als JSON, jedoch sind die Dateien bei gleichem Dateninhalt oft größer.</a:t>
            </a:r>
          </a:p>
          <a:p>
            <a:r>
              <a:rPr lang="de-DE" sz="1800" dirty="0"/>
              <a:t>Mit Hilfe von Dokumentendefinitionen (DTD) oder Schemas lassen sich XML-Dateien strukturell festlegen und validieren.</a:t>
            </a:r>
          </a:p>
          <a:p>
            <a:r>
              <a:rPr lang="de-DE" sz="1800" dirty="0"/>
              <a:t>Eine XML-Datei ist letzten Endes ein Baum (</a:t>
            </a:r>
            <a:r>
              <a:rPr lang="de-DE" sz="1800" dirty="0" err="1"/>
              <a:t>tree</a:t>
            </a:r>
            <a:r>
              <a:rPr lang="de-DE" sz="1800" dirty="0"/>
              <a:t>) von &lt;getagten&gt; Elementen, mit einem root-Element (hier das Element </a:t>
            </a:r>
            <a:r>
              <a:rPr lang="de-DE" sz="1800" b="1" dirty="0">
                <a:latin typeface="Consolas" panose="020B0609020204030204" pitchFamily="49" charset="0"/>
              </a:rPr>
              <a:t>&lt;</a:t>
            </a:r>
            <a:r>
              <a:rPr lang="de-DE" sz="1800" b="1" dirty="0" err="1">
                <a:latin typeface="Consolas" panose="020B0609020204030204" pitchFamily="49" charset="0"/>
              </a:rPr>
              <a:t>library</a:t>
            </a:r>
            <a:r>
              <a:rPr lang="de-DE" sz="1800" b="1" dirty="0">
                <a:latin typeface="Consolas" panose="020B0609020204030204" pitchFamily="49" charset="0"/>
              </a:rPr>
              <a:t>&gt;</a:t>
            </a:r>
            <a:r>
              <a:rPr lang="de-DE" sz="1800" dirty="0"/>
              <a:t>)</a:t>
            </a:r>
          </a:p>
          <a:p>
            <a:r>
              <a:rPr lang="de-DE" sz="1800" dirty="0"/>
              <a:t>In Python nutzen wir die </a:t>
            </a:r>
            <a:r>
              <a:rPr lang="de-DE" sz="1800" dirty="0" err="1"/>
              <a:t>ElementTree</a:t>
            </a:r>
            <a:r>
              <a:rPr lang="de-DE" sz="1800" dirty="0"/>
              <a:t>-API, das Modul </a:t>
            </a:r>
            <a:r>
              <a:rPr lang="de-DE" sz="1800" b="1" dirty="0" err="1">
                <a:latin typeface="Consolas" panose="020B0609020204030204" pitchFamily="49" charset="0"/>
              </a:rPr>
              <a:t>xml.etree.ElementTree</a:t>
            </a:r>
            <a:r>
              <a:rPr lang="de-DE" sz="1800" dirty="0"/>
              <a:t>, um XML-Strukturen einzulesen und auszuwerten:</a:t>
            </a:r>
            <a:br>
              <a:rPr lang="de-DE" sz="1800" dirty="0"/>
            </a:br>
            <a:br>
              <a:rPr lang="de-DE" sz="1800" dirty="0"/>
            </a:b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xml.etree.ElementTree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ET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58DBF-DA29-09CB-914C-4914CA974083}"/>
              </a:ext>
            </a:extLst>
          </p:cNvPr>
          <p:cNvSpPr txBox="1"/>
          <p:nvPr/>
        </p:nvSpPr>
        <p:spPr>
          <a:xfrm>
            <a:off x="5364088" y="1422368"/>
            <a:ext cx="3621853" cy="48320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&lt;library name="Best Books"&gt;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&lt;title&gt;Great Expectations&lt;/title&gt;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&lt;author&gt;Charles Dickens&lt;/author&gt;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&lt;year&gt;1861&lt;/year&gt;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&lt;title&gt;To Kill a Mockingbird&lt;/title&gt;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&lt;author&gt;Harper Lee&lt;/author&gt;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&lt;year&gt;1960&lt;/year&gt;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Lord of the Rings&lt;/title&gt;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&lt;author&gt;J.R.R. Tolkien&lt;/author&gt;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&lt;year&gt;1954&lt;/year&gt;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&lt;title&gt;1984&lt;/title&gt;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&lt;author&gt;George Orwell&lt;/author&gt;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&lt;year&gt;1949&lt;/year&gt;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Three-Body Problem&lt;/title&gt;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&lt;author&gt;Liu </a:t>
            </a:r>
            <a:r>
              <a:rPr lang="en-US" sz="11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Cixin</a:t>
            </a:r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&lt;year&gt;2014&lt;/year&gt;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&lt;/library&gt;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7DAD09-ACBD-DDBD-239D-6804FFC8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05" y="548680"/>
            <a:ext cx="1101258" cy="4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88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221E9-2832-C3F0-6D7A-0AF6B4CF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ElementTree</a:t>
            </a:r>
            <a:r>
              <a:rPr lang="de-DE" dirty="0"/>
              <a:t>-API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91F36-84DC-74D6-D5E4-48DCE5DC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b="1" dirty="0"/>
              <a:t>Wichtigste Klasse / Methoden / Funktionen:</a:t>
            </a:r>
          </a:p>
          <a:p>
            <a:r>
              <a:rPr lang="de-DE" dirty="0" err="1"/>
              <a:t>ElementTree</a:t>
            </a:r>
            <a:r>
              <a:rPr lang="de-DE" dirty="0"/>
              <a:t>() </a:t>
            </a:r>
            <a:r>
              <a:rPr lang="de-DE" dirty="0">
                <a:sym typeface="Wingdings" panose="05000000000000000000" pitchFamily="2" charset="2"/>
              </a:rPr>
              <a:t> Klasse für das XML-Fileobjekt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('Filename') </a:t>
            </a:r>
            <a:r>
              <a:rPr lang="de-DE" dirty="0">
                <a:sym typeface="Wingdings" panose="05000000000000000000" pitchFamily="2" charset="2"/>
              </a:rPr>
              <a:t> Erzeugt das ET-</a:t>
            </a:r>
            <a:r>
              <a:rPr lang="de-DE" dirty="0" err="1">
                <a:sym typeface="Wingdings" panose="05000000000000000000" pitchFamily="2" charset="2"/>
              </a:rPr>
              <a:t>tree</a:t>
            </a:r>
            <a:r>
              <a:rPr lang="de-DE" dirty="0">
                <a:sym typeface="Wingdings" panose="05000000000000000000" pitchFamily="2" charset="2"/>
              </a:rPr>
              <a:t>-Objekt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ET.fromstring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(String) </a:t>
            </a:r>
            <a:r>
              <a:rPr lang="de-DE" dirty="0">
                <a:sym typeface="Wingdings" panose="05000000000000000000" pitchFamily="2" charset="2"/>
              </a:rPr>
              <a:t> Erzeugt ein Objekt aus einem String</a:t>
            </a:r>
          </a:p>
          <a:p>
            <a:r>
              <a:rPr lang="de-DE" dirty="0"/>
              <a:t>Die Objekte vom Typ </a:t>
            </a:r>
            <a:r>
              <a:rPr lang="de-DE" dirty="0" err="1"/>
              <a:t>tree</a:t>
            </a:r>
            <a:r>
              <a:rPr lang="de-DE" dirty="0"/>
              <a:t> (Baum, entspricht der gesamten XML-Datei) haben u.a. folgende Funktionen: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Liefert das root-Element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tree.write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('Filename.xml') </a:t>
            </a:r>
            <a:r>
              <a:rPr lang="de-DE" dirty="0">
                <a:sym typeface="Wingdings" panose="05000000000000000000" pitchFamily="2" charset="2"/>
              </a:rPr>
              <a:t> Schreibt den "Baum" in eine XML-Datei</a:t>
            </a:r>
          </a:p>
          <a:p>
            <a:r>
              <a:rPr lang="de-DE" dirty="0">
                <a:sym typeface="Wingdings" panose="05000000000000000000" pitchFamily="2" charset="2"/>
              </a:rPr>
              <a:t>Das root-Objekt (und die Unterobjekte) haben u.a. folgende Funktionen und Zugriffsmöglichkeiten: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(root)  </a:t>
            </a:r>
            <a:r>
              <a:rPr lang="de-DE" sz="2800" dirty="0">
                <a:sym typeface="Wingdings" panose="05000000000000000000" pitchFamily="2" charset="2"/>
              </a:rPr>
              <a:t>Anzahl der Child-Elemente von root (also die Anzahl an Büchern)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(root[0])  </a:t>
            </a:r>
            <a:r>
              <a:rPr lang="de-DE" sz="2800" dirty="0">
                <a:sym typeface="Wingdings" panose="05000000000000000000" pitchFamily="2" charset="2"/>
              </a:rPr>
              <a:t>Anzahl der Child-Elemente des ersten Child-Elements von root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root.attrib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sz="2900" dirty="0">
                <a:sym typeface="Wingdings" panose="05000000000000000000" pitchFamily="2" charset="2"/>
              </a:rPr>
              <a:t> Liefert die Attribute des Elements (im Beispiel "</a:t>
            </a:r>
            <a:r>
              <a:rPr lang="de-DE" sz="2900" dirty="0" err="1">
                <a:sym typeface="Wingdings" panose="05000000000000000000" pitchFamily="2" charset="2"/>
              </a:rPr>
              <a:t>name</a:t>
            </a:r>
            <a:r>
              <a:rPr lang="de-DE" sz="2900" dirty="0">
                <a:sym typeface="Wingdings" panose="05000000000000000000" pitchFamily="2" charset="2"/>
              </a:rPr>
              <a:t>"="Best Books") als Dictionary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root[0][1].tag </a:t>
            </a:r>
            <a:r>
              <a:rPr lang="de-DE" dirty="0">
                <a:sym typeface="Wingdings" panose="05000000000000000000" pitchFamily="2" charset="2"/>
              </a:rPr>
              <a:t> Liefert den 2. Tag des ersten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root[1][2].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Liefert den 3. Text des zweiten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root[4][2].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= "3 Body Problem" </a:t>
            </a:r>
            <a:r>
              <a:rPr lang="de-DE" dirty="0">
                <a:sym typeface="Wingdings" panose="05000000000000000000" pitchFamily="2" charset="2"/>
              </a:rPr>
              <a:t> Setzt das 2. Element des 5. Buchs</a:t>
            </a:r>
          </a:p>
        </p:txBody>
      </p:sp>
    </p:spTree>
    <p:extLst>
      <p:ext uri="{BB962C8B-B14F-4D97-AF65-F5344CB8AC3E}">
        <p14:creationId xmlns:p14="http://schemas.microsoft.com/office/powerpoint/2010/main" val="339660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D98CE-0388-CF75-86F2-C37A44DC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lesen /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337D4-27AF-CCD0-7954-B43A19DC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tree</a:t>
            </a:r>
            <a:r>
              <a:rPr lang="de-DE" sz="2600" b="1" dirty="0">
                <a:latin typeface="Consolas" panose="020B0609020204030204" pitchFamily="49" charset="0"/>
              </a:rPr>
              <a:t>=</a:t>
            </a:r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('Datei.xml') </a:t>
            </a:r>
            <a:r>
              <a:rPr lang="de-DE" dirty="0"/>
              <a:t>die Datei in ein </a:t>
            </a:r>
            <a:r>
              <a:rPr lang="de-DE" dirty="0" err="1"/>
              <a:t>Tree</a:t>
            </a:r>
            <a:r>
              <a:rPr lang="de-DE" dirty="0"/>
              <a:t>-Objekt einlesen</a:t>
            </a:r>
          </a:p>
          <a:p>
            <a:r>
              <a:rPr lang="de-DE" dirty="0"/>
              <a:t>Das Root-Element mit </a:t>
            </a:r>
            <a:r>
              <a:rPr lang="de-DE" sz="2600" b="1" dirty="0">
                <a:latin typeface="Consolas" panose="020B0609020204030204" pitchFamily="49" charset="0"/>
              </a:rPr>
              <a:t>root=</a:t>
            </a:r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/>
              <a:t>ermitteln (ggf. in einen String mit </a:t>
            </a:r>
            <a:r>
              <a:rPr lang="de-DE" sz="2600" b="1" dirty="0" err="1">
                <a:latin typeface="Consolas" panose="020B0609020204030204" pitchFamily="49" charset="0"/>
              </a:rPr>
              <a:t>ET.tostring</a:t>
            </a:r>
            <a:r>
              <a:rPr lang="de-DE" sz="2600" b="1" dirty="0">
                <a:latin typeface="Consolas" panose="020B0609020204030204" pitchFamily="49" charset="0"/>
              </a:rPr>
              <a:t>(root)</a:t>
            </a:r>
            <a:r>
              <a:rPr lang="de-DE" sz="2400" b="1" dirty="0">
                <a:latin typeface="Consolas" panose="020B0609020204030204" pitchFamily="49" charset="0"/>
              </a:rPr>
              <a:t> </a:t>
            </a:r>
            <a:r>
              <a:rPr lang="de-DE" dirty="0"/>
              <a:t>umwandeln)</a:t>
            </a:r>
          </a:p>
          <a:p>
            <a:r>
              <a:rPr lang="de-DE" dirty="0"/>
              <a:t>Steht das root-Objekt zur Verfügung kann es mit einer for … in root: (o.ä.) durchlaufen werden, dabei werden die Kind-(Child-)Objekte durchlaufen.</a:t>
            </a:r>
          </a:p>
          <a:p>
            <a:r>
              <a:rPr lang="de-DE" dirty="0"/>
              <a:t>Bei weiteren Unterelementen (hier </a:t>
            </a:r>
            <a:r>
              <a:rPr lang="de-DE" dirty="0" err="1"/>
              <a:t>Grandchild</a:t>
            </a:r>
            <a:r>
              <a:rPr lang="de-DE" dirty="0"/>
              <a:t> genannt) im XML wird eine weitere Schleife innerhalb der </a:t>
            </a:r>
            <a:r>
              <a:rPr lang="de-DE" dirty="0" err="1"/>
              <a:t>child</a:t>
            </a:r>
            <a:r>
              <a:rPr lang="de-DE" dirty="0"/>
              <a:t>-Elemente-Schleife benötigt: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A4EC46B-B1BB-D366-9E79-F81F9AD3B6F8}"/>
              </a:ext>
            </a:extLst>
          </p:cNvPr>
          <p:cNvSpPr txBox="1"/>
          <p:nvPr/>
        </p:nvSpPr>
        <p:spPr>
          <a:xfrm>
            <a:off x="827584" y="3573016"/>
            <a:ext cx="7920880" cy="28623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#parsen und Ausgabe der XML-Daten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import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xml.etree.ElementTree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as</a:t>
            </a:r>
            <a:r>
              <a:rPr lang="de-DE" b="1" dirty="0">
                <a:latin typeface="Consolas" panose="020B0609020204030204" pitchFamily="49" charset="0"/>
              </a:rPr>
              <a:t> ET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tree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ET.parse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("library.xml")</a:t>
            </a:r>
          </a:p>
          <a:p>
            <a:r>
              <a:rPr lang="de-DE" b="1" dirty="0">
                <a:latin typeface="Consolas" panose="020B0609020204030204" pitchFamily="49" charset="0"/>
              </a:rPr>
              <a:t>root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tree.getroot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()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root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library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for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 in root: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child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book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,":")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for 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>
                <a:latin typeface="Consolas" panose="020B0609020204030204" pitchFamily="49" charset="0"/>
              </a:rPr>
              <a:t> in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Die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Grandchildren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sind &lt;title&gt;,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author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year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(grandchild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,":",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.text</a:t>
            </a:r>
            <a:r>
              <a:rPr lang="de-DE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948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64C6-4253-2662-E93F-212AC28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umwandeln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D114EB-D70D-4565-7FB0-159D86F0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554461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dem Modul (und der </a:t>
            </a:r>
            <a:r>
              <a:rPr lang="de-DE" sz="2600" b="1" dirty="0">
                <a:latin typeface="Consolas" panose="020B0609020204030204" pitchFamily="49" charset="0"/>
              </a:rPr>
              <a:t>parse</a:t>
            </a:r>
            <a:r>
              <a:rPr lang="de-DE" dirty="0"/>
              <a:t>-Funktion) von </a:t>
            </a:r>
            <a:r>
              <a:rPr lang="de-DE" sz="2600" b="1" dirty="0" err="1">
                <a:latin typeface="Consolas" panose="020B0609020204030204" pitchFamily="49" charset="0"/>
              </a:rPr>
              <a:t>xmltodict</a:t>
            </a:r>
            <a:r>
              <a:rPr lang="de-DE" dirty="0"/>
              <a:t> kann man einen XML-String in ein Dictionary umwandeln. </a:t>
            </a:r>
          </a:p>
          <a:p>
            <a:r>
              <a:rPr lang="de-DE" dirty="0"/>
              <a:t>Mit dem Modul </a:t>
            </a:r>
            <a:r>
              <a:rPr lang="de-DE" sz="2600" b="1" dirty="0">
                <a:latin typeface="Consolas" panose="020B0609020204030204" pitchFamily="49" charset="0"/>
              </a:rPr>
              <a:t>dict2xml</a:t>
            </a:r>
            <a:r>
              <a:rPr lang="de-DE" dirty="0"/>
              <a:t> (und der gleichnamigen Funktion) kann man ein Dictionary in einen XML-String konvertieren, um ihn dann in eine Datei zu schreiben.</a:t>
            </a:r>
          </a:p>
          <a:p>
            <a:r>
              <a:rPr lang="de-DE" dirty="0"/>
              <a:t>Der XML-String kann dann wie jeder andere String in eine XML-Textdatei geschrieben werden.</a:t>
            </a:r>
          </a:p>
          <a:p>
            <a:r>
              <a:rPr lang="de-DE" dirty="0"/>
              <a:t>Beide Module müssen vor Verwendung mit </a:t>
            </a:r>
            <a:r>
              <a:rPr lang="de-DE" sz="2600" b="1" dirty="0">
                <a:latin typeface="Consolas" panose="020B0609020204030204" pitchFamily="49" charset="0"/>
              </a:rPr>
              <a:t>pip3</a:t>
            </a:r>
            <a:r>
              <a:rPr lang="de-DE" dirty="0"/>
              <a:t> installiert werden!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433276B-CAB3-3AB6-9C57-DB453040CC06}"/>
              </a:ext>
            </a:extLst>
          </p:cNvPr>
          <p:cNvSpPr txBox="1"/>
          <p:nvPr/>
        </p:nvSpPr>
        <p:spPr>
          <a:xfrm>
            <a:off x="5868144" y="1528568"/>
            <a:ext cx="2988319" cy="5078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</a:t>
            </a:r>
            <a:r>
              <a:rPr lang="de-DE" sz="1200" dirty="0">
                <a:latin typeface="Consolas" panose="020B0609020204030204" pitchFamily="49" charset="0"/>
              </a:rPr>
              <a:t>             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Gesamtes Modul importieren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from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Nur die Funktion importieren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'''&lt;Schule&gt;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&lt;Raum&gt;A-001&lt;/Raum&gt;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&lt;Raum&gt;B-002&lt;/Raum&gt;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&lt;Raum&gt;text3&lt;/Raum&gt;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&lt;/Kurse&gt;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&lt;/Schule&gt;'''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dict1 =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xmltodict.parse</a:t>
            </a:r>
            <a:r>
              <a:rPr lang="de-DE" sz="1200" dirty="0">
                <a:latin typeface="Consolas" panose="020B0609020204030204" pitchFamily="49" charset="0"/>
              </a:rPr>
              <a:t>(</a:t>
            </a:r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Dictionary 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(dict1)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xmltext2 =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(dict1)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XML-Text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(xmltext2)</a:t>
            </a:r>
          </a:p>
          <a:p>
            <a:endParaRPr lang="de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08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1E31-8A53-4FAB-8370-6C30CEF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Daten </a:t>
            </a:r>
            <a:r>
              <a:rPr lang="de-DE" sz="3600" dirty="0"/>
              <a:t>mit dem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3600"/>
              <a:t>-Modul speichern und laden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350C0-B154-4291-BBCA-2AB55588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357192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Das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 Modul sorgt für ein einfaches Abspeichern ("serialisieren") von komplexen Daten (bevorzugt Listen, Tupel, </a:t>
            </a:r>
            <a:r>
              <a:rPr lang="de-DE" sz="2400" dirty="0" err="1"/>
              <a:t>Dictionaries</a:t>
            </a:r>
            <a:r>
              <a:rPr lang="de-DE" sz="2400" dirty="0"/>
              <a:t>, Klassen, Objekte)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und entsprechende Umwandlung in die richtigen Datentypen bei Wiedereinlesen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2400" dirty="0"/>
              <a:t>Vorsicht: Keine fremden/unbekannten pickle-Dateien einlesen (u.U. Codeausführung möglich!)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-Dateien sind proprietär (Python </a:t>
            </a:r>
            <a:r>
              <a:rPr lang="de-DE" sz="2400" dirty="0" err="1"/>
              <a:t>only</a:t>
            </a:r>
            <a:r>
              <a:rPr lang="de-DE" sz="2400" dirty="0"/>
              <a:t>) und nicht mit anderen Sprachen kompatibel. Alternative: </a:t>
            </a:r>
            <a:r>
              <a:rPr lang="de-DE" sz="2400" b="1" dirty="0"/>
              <a:t>.</a:t>
            </a:r>
            <a:r>
              <a:rPr lang="de-DE" sz="2400" b="1" dirty="0" err="1"/>
              <a:t>json</a:t>
            </a:r>
            <a:r>
              <a:rPr lang="de-DE" sz="2400" dirty="0"/>
              <a:t>/</a:t>
            </a:r>
            <a:r>
              <a:rPr lang="de-DE" sz="2400" b="1" dirty="0"/>
              <a:t>.</a:t>
            </a:r>
            <a:r>
              <a:rPr lang="de-DE" sz="2400" b="1" dirty="0" err="1"/>
              <a:t>csv</a:t>
            </a:r>
            <a:r>
              <a:rPr lang="de-DE" sz="2400" dirty="0"/>
              <a:t>-Dateien schreiben!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pickle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 = ["Hello",1,True]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(liste, do)   </a:t>
            </a:r>
            <a:r>
              <a:rPr lang="de-DE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in eine pickle-Datei schreiben</a:t>
            </a: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liste2=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(do) 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 pickle-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Datei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auslesen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print(liste2)</a:t>
            </a: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F89E4388-7050-4CEF-B481-C6CAED54D460}"/>
              </a:ext>
            </a:extLst>
          </p:cNvPr>
          <p:cNvSpPr/>
          <p:nvPr/>
        </p:nvSpPr>
        <p:spPr>
          <a:xfrm>
            <a:off x="4355976" y="436510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279233"/>
              <a:gd name="adj6" fmla="val -37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Dateiendung frei wählbar, .</a:t>
            </a:r>
            <a:r>
              <a:rPr lang="de-DE" dirty="0" err="1"/>
              <a:t>pkl</a:t>
            </a:r>
            <a:r>
              <a:rPr lang="de-DE" dirty="0"/>
              <a:t> ist üblich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285CC254-D861-45A5-81CF-09C031D7FA38}"/>
              </a:ext>
            </a:extLst>
          </p:cNvPr>
          <p:cNvSpPr/>
          <p:nvPr/>
        </p:nvSpPr>
        <p:spPr>
          <a:xfrm>
            <a:off x="4355976" y="472514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141739"/>
              <a:gd name="adj6" fmla="val -2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Binärmodus ist Pflicht, sonst Probleme!</a:t>
            </a:r>
          </a:p>
        </p:txBody>
      </p:sp>
    </p:spTree>
    <p:extLst>
      <p:ext uri="{BB962C8B-B14F-4D97-AF65-F5344CB8AC3E}">
        <p14:creationId xmlns:p14="http://schemas.microsoft.com/office/powerpoint/2010/main" val="2737472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636912"/>
            <a:ext cx="8784976" cy="1470025"/>
          </a:xfrm>
        </p:spPr>
        <p:txBody>
          <a:bodyPr>
            <a:normAutofit/>
          </a:bodyPr>
          <a:lstStyle/>
          <a:p>
            <a:r>
              <a:rPr lang="de-DE"/>
              <a:t>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/>
              <a:t> </a:t>
            </a:r>
            <a:br>
              <a:rPr lang="de-DE"/>
            </a:br>
            <a:r>
              <a:rPr lang="de-DE"/>
              <a:t>in Python Web-APIs abfragen</a:t>
            </a:r>
          </a:p>
        </p:txBody>
      </p:sp>
    </p:spTree>
    <p:extLst>
      <p:ext uri="{BB962C8B-B14F-4D97-AF65-F5344CB8AC3E}">
        <p14:creationId xmlns:p14="http://schemas.microsoft.com/office/powerpoint/2010/main" val="387006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D38A0-763E-44BB-A4ED-7EEE682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05497"/>
            <a:ext cx="7283152" cy="1143000"/>
          </a:xfrm>
        </p:spPr>
        <p:txBody>
          <a:bodyPr/>
          <a:lstStyle/>
          <a:p>
            <a:r>
              <a:rPr lang="de-DE" dirty="0"/>
              <a:t>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D00A7-A739-4CB4-86A9-506E6C10F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290078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Einfache Programmieroberfläche (IDE) für Python.</a:t>
            </a:r>
          </a:p>
          <a:p>
            <a:r>
              <a:rPr lang="de-DE" dirty="0"/>
              <a:t>Shell-Fenster </a:t>
            </a:r>
            <a:r>
              <a:rPr lang="de-DE" dirty="0">
                <a:sym typeface="Wingdings" panose="05000000000000000000" pitchFamily="2" charset="2"/>
              </a:rPr>
              <a:t> Direkteingabe von Python-Befehlen</a:t>
            </a:r>
          </a:p>
          <a:p>
            <a:r>
              <a:rPr lang="de-DE" dirty="0">
                <a:sym typeface="Wingdings" panose="05000000000000000000" pitchFamily="2" charset="2"/>
              </a:rPr>
              <a:t>Programmeditor (File  New File) zum programmieren</a:t>
            </a:r>
          </a:p>
          <a:p>
            <a:r>
              <a:rPr lang="de-DE" b="1" dirty="0">
                <a:sym typeface="Wingdings" panose="05000000000000000000" pitchFamily="2" charset="2"/>
              </a:rPr>
              <a:t>F5</a:t>
            </a:r>
            <a:r>
              <a:rPr lang="de-DE" dirty="0">
                <a:sym typeface="Wingdings" panose="05000000000000000000" pitchFamily="2" charset="2"/>
              </a:rPr>
              <a:t> im Editor führt das Programm aus (und speichert)</a:t>
            </a:r>
          </a:p>
          <a:p>
            <a:r>
              <a:rPr lang="de-DE" dirty="0">
                <a:sym typeface="Wingdings" panose="05000000000000000000" pitchFamily="2" charset="2"/>
              </a:rPr>
              <a:t>Options  Show Line Numbers</a:t>
            </a:r>
          </a:p>
          <a:p>
            <a:r>
              <a:rPr lang="de-DE" dirty="0">
                <a:sym typeface="Wingdings" panose="05000000000000000000" pitchFamily="2" charset="2"/>
              </a:rPr>
              <a:t>Strg + S  Speichern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67D5B-AC6C-475E-9395-62B689D6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648"/>
            <a:ext cx="9144000" cy="25021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790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20DAC-A4D6-4AD6-597C-C2954381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4624"/>
            <a:ext cx="6480720" cy="1143000"/>
          </a:xfrm>
        </p:spPr>
        <p:txBody>
          <a:bodyPr/>
          <a:lstStyle/>
          <a:p>
            <a:r>
              <a:rPr lang="de-DE" dirty="0"/>
              <a:t>REST-APIs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E6783-1621-D874-2462-A8A9FBC8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0258"/>
            <a:ext cx="9144000" cy="3096344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de-DE" sz="1600" dirty="0"/>
              <a:t>REST-APIs (auch verallgemeinernd Web-APIs genannt) nutzen das http- oder https-Protokoll, um Server-Applikationen über das Web abzufragen.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Dabei wird die Abfrage vom Client aus mit einer </a:t>
            </a:r>
            <a:r>
              <a:rPr lang="de-DE" sz="1600" b="1" dirty="0" err="1"/>
              <a:t>get</a:t>
            </a:r>
            <a:r>
              <a:rPr lang="de-DE" sz="1600" b="1" dirty="0"/>
              <a:t>-URL</a:t>
            </a:r>
            <a:r>
              <a:rPr lang="de-DE" sz="1600" dirty="0"/>
              <a:t>  (ähnlich wie es auch ein Browser macht) gestartet und der Server antwortet üblicherweise mit einem JSON-String (s.u.)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REST steht für "</a:t>
            </a:r>
            <a:r>
              <a:rPr lang="de-DE" sz="1600" b="1" dirty="0" err="1"/>
              <a:t>Representational</a:t>
            </a:r>
            <a:r>
              <a:rPr lang="de-DE" sz="1600" b="1" dirty="0"/>
              <a:t> State Transfer</a:t>
            </a:r>
            <a:r>
              <a:rPr lang="de-DE" sz="1600" dirty="0"/>
              <a:t>" und beschreibt gewisse Eigenschaften der API, die besonders sinnvoll für Web-Abfragen sind, z.B.</a:t>
            </a:r>
          </a:p>
          <a:p>
            <a:pPr lvl="1">
              <a:spcBef>
                <a:spcPts val="0"/>
              </a:spcBef>
            </a:pPr>
            <a:r>
              <a:rPr lang="de-DE" sz="1400" b="1" dirty="0" err="1"/>
              <a:t>Ressources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 Informationen werden als Ressourcen beschrieben / repräsentiert. Jede Ressource kann mit einer eindeutigen URL abgefragt werden.</a:t>
            </a:r>
            <a:endParaRPr lang="de-DE" sz="1400" dirty="0"/>
          </a:p>
          <a:p>
            <a:pPr lvl="1">
              <a:spcBef>
                <a:spcPts val="0"/>
              </a:spcBef>
            </a:pPr>
            <a:r>
              <a:rPr lang="de-DE" sz="1400" b="1" dirty="0" err="1"/>
              <a:t>Stateless</a:t>
            </a:r>
            <a:r>
              <a:rPr lang="de-DE" sz="1400" dirty="0"/>
              <a:t> (Zustandslos) </a:t>
            </a:r>
            <a:r>
              <a:rPr lang="de-DE" sz="1400" dirty="0">
                <a:sym typeface="Wingdings" panose="05000000000000000000" pitchFamily="2" charset="2"/>
              </a:rPr>
              <a:t> Eine Abfrage basiert niemals auf einer anderen Abfrage, die vorher gesendet wurden, auch die Authentifizierung wird in jeder einzelnen Abfrage durchgeführt.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Die API unterstützt </a:t>
            </a:r>
            <a:r>
              <a:rPr lang="de-DE" sz="1400" b="1" dirty="0">
                <a:sym typeface="Wingdings" panose="05000000000000000000" pitchFamily="2" charset="2"/>
              </a:rPr>
              <a:t>Caching</a:t>
            </a:r>
            <a:r>
              <a:rPr lang="de-DE" sz="1400" dirty="0">
                <a:sym typeface="Wingdings" panose="05000000000000000000" pitchFamily="2" charset="2"/>
              </a:rPr>
              <a:t>, um den Server zu entlasten. Eine Anfrage, die nicht bearbeitet werden muss, ist schnell!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Auch Parameter bzw. Argumente werden mit der URL mitgesendet, in folgendem Beispiel eine </a:t>
            </a:r>
            <a:r>
              <a:rPr lang="de-DE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app_id</a:t>
            </a:r>
            <a:r>
              <a:rPr lang="de-DE" sz="1400" dirty="0">
                <a:sym typeface="Wingdings" panose="05000000000000000000" pitchFamily="2" charset="2"/>
              </a:rPr>
              <a:t> zur Authentifizierung: </a:t>
            </a:r>
            <a:r>
              <a:rPr lang="de-DE" sz="1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https://openexchangerates.org/api/latest.json?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app_id=d4b5e7b19f5a4c9482ede512232da353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C2A1C-8A79-6377-AF5B-2B1151E89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6"/>
          <a:stretch/>
        </p:blipFill>
        <p:spPr>
          <a:xfrm>
            <a:off x="2034903" y="4437112"/>
            <a:ext cx="4913361" cy="23762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701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13C61-5E6C-DCBC-2134-CDD83836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143372" cy="1143000"/>
          </a:xfrm>
        </p:spPr>
        <p:txBody>
          <a:bodyPr/>
          <a:lstStyle/>
          <a:p>
            <a:r>
              <a:rPr lang="de-DE" dirty="0"/>
              <a:t>Überblick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ADAD3-356B-3475-A4B1-7A864777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032448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WEB-APIs (auch </a:t>
            </a:r>
            <a:r>
              <a:rPr lang="de-DE" b="1" dirty="0"/>
              <a:t>REST-APIs</a:t>
            </a:r>
            <a:r>
              <a:rPr lang="de-DE" dirty="0"/>
              <a:t>) genannt, kann man mit Hilfe des Moduls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in Python abfragen. Offizielle Website: </a:t>
            </a:r>
            <a:r>
              <a:rPr lang="de-DE" dirty="0">
                <a:hlinkClick r:id="rId2"/>
              </a:rPr>
              <a:t>https://requests.readthedocs.io/en/latest/</a:t>
            </a:r>
            <a:r>
              <a:rPr lang="de-DE" dirty="0"/>
              <a:t> </a:t>
            </a:r>
          </a:p>
          <a:p>
            <a:r>
              <a:rPr lang="de-DE" dirty="0"/>
              <a:t>Das Modul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gehört nicht zum Standardumfang von Python und muss ggf. mit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Viele der APIs sind kostenlos, allerdings benötigt man bei einigen einen sogenannten API-Key, den man bei der Abfrage mit übermitteln muss. API-Keys können natürlich auch kostenpflichtig sein. 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fragt man die API ab. Das Argument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dirty="0"/>
              <a:t> muss ein String sein!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ergebnis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wandelt man das Ergebnis der Abfrage (im JSON-Format) in eine Python-Variable (Dictionary, welches weitere </a:t>
            </a:r>
            <a:r>
              <a:rPr lang="de-DE" dirty="0" err="1"/>
              <a:t>Dictionaries</a:t>
            </a:r>
            <a:r>
              <a:rPr lang="de-DE" dirty="0"/>
              <a:t> oder Listen enthält) um.</a:t>
            </a:r>
          </a:p>
          <a:p>
            <a:r>
              <a:rPr lang="de-DE" dirty="0"/>
              <a:t>Tipp: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dirty="0"/>
              <a:t> (vorher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importieren) kann man </a:t>
            </a:r>
            <a:r>
              <a:rPr lang="de-DE" dirty="0" err="1"/>
              <a:t>Dictionaries</a:t>
            </a:r>
            <a:r>
              <a:rPr lang="de-DE" dirty="0"/>
              <a:t> gut lesbar ausgeben lassen. Das ist aber nicht bei allen APIs notwendig.</a:t>
            </a:r>
          </a:p>
          <a:p>
            <a:r>
              <a:rPr lang="de-DE" dirty="0"/>
              <a:t>Zugriff auf die konkret ausgelesenen Daten erhält man dann wie bei Dictionary / Listen üblich, im nachfolgenden Beispiel kann man den ersten Produktnamen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dirty="0"/>
              <a:t>ausgeben.</a:t>
            </a:r>
          </a:p>
          <a:p>
            <a:pPr marL="0" indent="0">
              <a:buNone/>
            </a:pPr>
            <a:r>
              <a:rPr lang="de-DE" sz="2900" b="1" dirty="0"/>
              <a:t>Beispielcode (Dokumentation zu dieser Demo-API unter </a:t>
            </a:r>
            <a:r>
              <a:rPr lang="de-DE" sz="2900" b="1" dirty="0">
                <a:hlinkClick r:id="rId3"/>
              </a:rPr>
              <a:t>https://www.predic8.de/rest-beispiel.htm</a:t>
            </a:r>
            <a:r>
              <a:rPr lang="de-DE" sz="2900" b="1" dirty="0"/>
              <a:t>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ACF047-A62E-CFA3-7156-E17F5AE18E7F}"/>
              </a:ext>
            </a:extLst>
          </p:cNvPr>
          <p:cNvSpPr txBox="1"/>
          <p:nvPr/>
        </p:nvSpPr>
        <p:spPr>
          <a:xfrm>
            <a:off x="168180" y="5373216"/>
            <a:ext cx="886831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("https://api.predic8.de/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/")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#Abruf</a:t>
            </a: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in Dictionary wandeln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(daten)	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Alternative: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(daten)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026" name="Picture 2" descr="Requests logo">
            <a:extLst>
              <a:ext uri="{FF2B5EF4-FFF2-40B4-BE49-F238E27FC236}">
                <a16:creationId xmlns:a16="http://schemas.microsoft.com/office/drawing/2014/main" id="{9F7F33C5-A68C-A729-9EE9-E0A3055A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04" y="1"/>
            <a:ext cx="1045612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81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145015" cy="2664296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de-DE" dirty="0"/>
              <a:t>Folgendes Beispiel zeigt einer der möglichen  Abfrage der REST-API von </a:t>
            </a:r>
            <a:r>
              <a:rPr lang="de-DE" dirty="0" err="1"/>
              <a:t>Github</a:t>
            </a:r>
            <a:r>
              <a:rPr lang="de-DE" dirty="0"/>
              <a:t>.</a:t>
            </a:r>
          </a:p>
          <a:p>
            <a:r>
              <a:rPr lang="de-DE" dirty="0"/>
              <a:t>Die URL, die abgefragt wird, ist: </a:t>
            </a:r>
            <a:br>
              <a:rPr lang="de-DE" dirty="0"/>
            </a:br>
            <a:r>
              <a:rPr lang="de-DE" b="1" dirty="0">
                <a:latin typeface="Consolas" panose="020B0609020204030204" pitchFamily="49" charset="0"/>
              </a:rPr>
              <a:t>https://api.github.com/users/&lt;username&gt;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dirty="0"/>
              <a:t>(Der Username muss also angegeben werden)</a:t>
            </a:r>
          </a:p>
          <a:p>
            <a:r>
              <a:rPr lang="de-DE" dirty="0"/>
              <a:t>Weitere Infos zu dieser API unter </a:t>
            </a:r>
            <a:r>
              <a:rPr lang="de-DE" dirty="0">
                <a:hlinkClick r:id="rId2"/>
              </a:rPr>
              <a:t>https://docs.github.com/en/rest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1DEC3-D943-0E99-D7EA-63437B9A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7032"/>
            <a:ext cx="9144000" cy="2677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2719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8579296" cy="3312368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r>
              <a:rPr lang="de-DE" dirty="0"/>
              <a:t>Folgendes Beispiel zeigt die Abfrage der API des Stromanbieters AWATTAR– auch dort ist kein API-Key notwendig (Stand 3.2024)</a:t>
            </a:r>
          </a:p>
          <a:p>
            <a:r>
              <a:rPr lang="de-DE" dirty="0"/>
              <a:t>Das Skript zeigt für die nächsten 24 Stunden den zu erwartenden Nettostrompreis an. Die Uhrzeiten/Datumswerte werden dabei als Unix-</a:t>
            </a:r>
            <a:r>
              <a:rPr lang="de-DE" dirty="0" err="1"/>
              <a:t>Epoch</a:t>
            </a:r>
            <a:r>
              <a:rPr lang="de-DE" dirty="0"/>
              <a:t>-Millisekunden-Werte übertragen (Anzahl der Millisekunden seit 01.01.1970 00:00:00)</a:t>
            </a:r>
          </a:p>
          <a:p>
            <a:r>
              <a:rPr lang="de-DE" dirty="0"/>
              <a:t>Die API liefert uns eine Liste von </a:t>
            </a:r>
            <a:r>
              <a:rPr lang="de-DE" dirty="0" err="1"/>
              <a:t>Dictionaries</a:t>
            </a:r>
            <a:r>
              <a:rPr lang="de-DE" dirty="0"/>
              <a:t> mit Zeit und Preis</a:t>
            </a:r>
          </a:p>
          <a:p>
            <a:r>
              <a:rPr lang="de-DE" dirty="0"/>
              <a:t>In einer Schleife durchlaufen wir die einzelnen </a:t>
            </a:r>
            <a:r>
              <a:rPr lang="de-DE" dirty="0" err="1"/>
              <a:t>Dictioniaries</a:t>
            </a:r>
            <a:r>
              <a:rPr lang="de-DE" dirty="0"/>
              <a:t> unter daten["</a:t>
            </a:r>
            <a:r>
              <a:rPr lang="de-DE" dirty="0" err="1"/>
              <a:t>data</a:t>
            </a:r>
            <a:r>
              <a:rPr lang="de-DE" dirty="0"/>
              <a:t>"]</a:t>
            </a:r>
          </a:p>
          <a:p>
            <a:r>
              <a:rPr lang="de-DE" dirty="0"/>
              <a:t>Dabei wird in jedem Datensatz der Key-Value "</a:t>
            </a:r>
            <a:r>
              <a:rPr lang="de-DE" b="1" dirty="0" err="1"/>
              <a:t>start_timestamp</a:t>
            </a:r>
            <a:r>
              <a:rPr lang="de-DE" dirty="0"/>
              <a:t>" (im </a:t>
            </a:r>
            <a:r>
              <a:rPr lang="de-DE" dirty="0" err="1"/>
              <a:t>Epoch</a:t>
            </a:r>
            <a:r>
              <a:rPr lang="de-DE" dirty="0"/>
              <a:t>-Format) aus der Dictionary-Struktur ausgelesen und in ein </a:t>
            </a:r>
            <a:r>
              <a:rPr lang="de-DE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-Objekt gewandelt. </a:t>
            </a:r>
          </a:p>
          <a:p>
            <a:r>
              <a:rPr lang="de-DE" dirty="0"/>
              <a:t>Der Key-Value "</a:t>
            </a:r>
            <a:r>
              <a:rPr lang="de-DE" b="1" dirty="0" err="1"/>
              <a:t>marketprice</a:t>
            </a:r>
            <a:r>
              <a:rPr lang="de-DE" dirty="0"/>
              <a:t>" wird durch 10 dividiert, um den Preis in ct/kWh zu bekommen (</a:t>
            </a:r>
            <a:r>
              <a:rPr lang="de-DE" dirty="0" err="1"/>
              <a:t>marketprice</a:t>
            </a:r>
            <a:r>
              <a:rPr lang="de-DE" dirty="0"/>
              <a:t> liefert den Preis in €/MWh)</a:t>
            </a:r>
          </a:p>
          <a:p>
            <a:r>
              <a:rPr lang="de-DE" dirty="0"/>
              <a:t>Mehr Info zur API: </a:t>
            </a:r>
            <a:r>
              <a:rPr lang="de-DE" dirty="0">
                <a:hlinkClick r:id="rId2"/>
              </a:rPr>
              <a:t>https://www.awattar.de/services/api</a:t>
            </a:r>
            <a:r>
              <a:rPr lang="de-DE" dirty="0"/>
              <a:t> 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57200" y="4621399"/>
            <a:ext cx="8229600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Für die Umwandlung in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-Objekte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="https://api.awattar.de/v1/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daten["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"]: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Schleife durch alle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zeit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datetime.fromtimestamp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"]/1000)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Umrechnung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preis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marketprice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"]/10,2)	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Preis im ct/kWh umrechnen und runden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(zeit, preis)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981971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5040560" cy="3312368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de-DE" sz="2400" dirty="0"/>
              <a:t>Coindesk.com liefert den aktuellen Bitcoin-Kurs per Web-API unter</a:t>
            </a:r>
            <a:br>
              <a:rPr lang="de-DE" sz="2400" dirty="0"/>
            </a:br>
            <a:r>
              <a:rPr lang="de-DE" sz="1700" dirty="0">
                <a:hlinkClick r:id="rId2"/>
              </a:rPr>
              <a:t>https://api.coindesk.com/v1/bpi/currentprice.json</a:t>
            </a:r>
            <a:r>
              <a:rPr lang="de-DE" sz="1700" dirty="0"/>
              <a:t> </a:t>
            </a:r>
          </a:p>
          <a:p>
            <a:r>
              <a:rPr lang="de-DE" sz="2400" dirty="0"/>
              <a:t>Auch diese API kommt ohne API-Key aus, weitere wesentlich umfangreichere Finanz-APIs (kostenlos, aber mit Key) finden Sie unter </a:t>
            </a:r>
            <a:r>
              <a:rPr lang="de-DE" sz="1900" dirty="0">
                <a:hlinkClick r:id="rId3"/>
              </a:rPr>
              <a:t>https://rapidapi.com/collection/finance-apis</a:t>
            </a:r>
            <a:r>
              <a:rPr lang="de-DE" sz="1900" dirty="0"/>
              <a:t> </a:t>
            </a:r>
            <a:br>
              <a:rPr lang="de-DE" sz="2400" dirty="0"/>
            </a:br>
            <a:endParaRPr lang="de-DE" sz="2400" dirty="0"/>
          </a:p>
          <a:p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755576" y="4515528"/>
            <a:ext cx="743749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="https://api.coindesk.com/v1/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currentprice.json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("BTC rate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:",daten["time"]["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 end=": ")</a:t>
            </a: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"]["EUR"]["rate"],"€")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AA6878-AE26-B44D-2D48-B28DF249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39" y="1268759"/>
            <a:ext cx="3138601" cy="3216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126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63" y="1268760"/>
            <a:ext cx="8579296" cy="2664296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de-DE" dirty="0"/>
              <a:t>Folgendes Beispiel zeigt die Abfrage der API des Deutschen Wetterdienstes (DWD) – es ist dort kein API-Key notwendig (Stand 3.2024)</a:t>
            </a:r>
          </a:p>
          <a:p>
            <a:r>
              <a:rPr lang="de-DE" dirty="0"/>
              <a:t>Das Skript zeigt die heutige maximale Temperatur für die DWD-Station 10513 </a:t>
            </a:r>
            <a:br>
              <a:rPr lang="de-DE" dirty="0"/>
            </a:br>
            <a:r>
              <a:rPr lang="de-DE" dirty="0"/>
              <a:t>(Flughafen Köln-Bonn / EDDK)</a:t>
            </a:r>
          </a:p>
          <a:p>
            <a:r>
              <a:rPr lang="de-DE" dirty="0"/>
              <a:t>Dabei wird der Key-Value "</a:t>
            </a:r>
            <a:r>
              <a:rPr lang="de-DE" dirty="0" err="1"/>
              <a:t>temperatureMax</a:t>
            </a:r>
            <a:r>
              <a:rPr lang="de-DE" dirty="0"/>
              <a:t>" aus der Dictionary-Struktur ausgelesen (muss durch 10 geteilt werden, weil die API nur </a:t>
            </a:r>
            <a:r>
              <a:rPr lang="de-DE" dirty="0" err="1"/>
              <a:t>int</a:t>
            </a:r>
            <a:r>
              <a:rPr lang="de-DE" dirty="0"/>
              <a:t>-Zahlen liefert)</a:t>
            </a:r>
          </a:p>
          <a:p>
            <a:r>
              <a:rPr lang="de-DE" dirty="0"/>
              <a:t>Mehr Info zur DWD-API: </a:t>
            </a:r>
            <a:r>
              <a:rPr lang="de-DE" dirty="0">
                <a:hlinkClick r:id="rId2"/>
              </a:rPr>
              <a:t>https://dwd.api.bund.dev/</a:t>
            </a:r>
            <a:r>
              <a:rPr lang="de-DE" dirty="0"/>
              <a:t>, eine JSON-Liste der REST-APIs des Bundes unter </a:t>
            </a:r>
            <a:r>
              <a:rPr lang="de-DE" dirty="0">
                <a:hlinkClick r:id="rId3"/>
              </a:rPr>
              <a:t>https://api.bund.dev/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79137" y="3525476"/>
            <a:ext cx="8229600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Muss gegebenenfalls erst installiert werden!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="https://dwd.api.proxy.bund.dev/v30/stationOverviewExtended?stationIds=10513"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URL der API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={        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Header-Dictionary (optional)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"user-agent": "Mozilla/5.0" }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Wir tun so als wären wir Firefox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eigentliche Abfrage,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sind optional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r.status_code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==200: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dann war der Request/Response erfolgreich!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("Status: HTTP 200 OK\n")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zur Info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("Encoding:",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r.encoding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Alles OK!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Response in Python-Liste/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wichtig!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Minimaltemperatur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Maximaltemperatur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nVorhersage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heutige Minimaltemperatur:",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("Vorhersage heutige Maximaltemperatur:",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(“DWD Web-API antwortet nicht korrekt")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548867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51926-3BAD-CD3D-B2D3-42CE9E30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72" y="202630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Eigene Web-API programmieren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032D9-868A-F299-1051-DC79EC9A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1" y="1340768"/>
            <a:ext cx="5004419" cy="531460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Beispielsweise kann man mit dem Modul </a:t>
            </a:r>
            <a:r>
              <a:rPr lang="de-DE" b="1" dirty="0" err="1"/>
              <a:t>Flask</a:t>
            </a:r>
            <a:r>
              <a:rPr lang="de-DE" dirty="0"/>
              <a:t> recht einfach eine eigene REST-Server-API programmieren, die auf Webanfragen reagiert. </a:t>
            </a:r>
          </a:p>
          <a:p>
            <a:r>
              <a:rPr lang="de-DE" b="1" dirty="0" err="1"/>
              <a:t>Flask</a:t>
            </a:r>
            <a:r>
              <a:rPr lang="de-DE" dirty="0"/>
              <a:t> muss vor Verwendung mit </a:t>
            </a:r>
            <a:r>
              <a:rPr lang="de-DE" sz="2600" b="1" dirty="0">
                <a:latin typeface="Consolas" panose="020B0609020204030204" pitchFamily="49" charset="0"/>
              </a:rPr>
              <a:t>pip3 </a:t>
            </a:r>
            <a:r>
              <a:rPr lang="de-DE" sz="2600" b="1" dirty="0" err="1">
                <a:latin typeface="Consolas" panose="020B0609020204030204" pitchFamily="49" charset="0"/>
              </a:rPr>
              <a:t>install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sz="2600" b="1" dirty="0" err="1">
                <a:latin typeface="Consolas" panose="020B0609020204030204" pitchFamily="49" charset="0"/>
              </a:rPr>
              <a:t>flask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Prinzipiell wird dabei folgendermaßen vorgegangen (die Beispiel-API liefert die aktuelle Zeit in HTML oder JSON):</a:t>
            </a:r>
          </a:p>
          <a:p>
            <a:pPr lvl="1"/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app</a:t>
            </a:r>
            <a:r>
              <a:rPr lang="de-DE" sz="2600" b="1" dirty="0">
                <a:latin typeface="Consolas" panose="020B0609020204030204" pitchFamily="49" charset="0"/>
              </a:rPr>
              <a:t> = </a:t>
            </a:r>
            <a:r>
              <a:rPr lang="de-DE" sz="2600" b="1" dirty="0" err="1">
                <a:latin typeface="Consolas" panose="020B0609020204030204" pitchFamily="49" charset="0"/>
              </a:rPr>
              <a:t>flask.Flask</a:t>
            </a:r>
            <a:r>
              <a:rPr lang="de-DE" sz="2600" b="1" dirty="0">
                <a:latin typeface="Consolas" panose="020B0609020204030204" pitchFamily="49" charset="0"/>
              </a:rPr>
              <a:t>("Name") </a:t>
            </a:r>
            <a:r>
              <a:rPr lang="de-DE" dirty="0"/>
              <a:t>wird ein Applikationsobjekt vorbereitet</a:t>
            </a:r>
          </a:p>
          <a:p>
            <a:pPr lvl="1"/>
            <a:r>
              <a:rPr lang="de-DE" dirty="0"/>
              <a:t>mit dem Decorator </a:t>
            </a:r>
            <a:r>
              <a:rPr lang="de-DE" sz="2600" b="1" dirty="0">
                <a:solidFill>
                  <a:srgbClr val="FF0000"/>
                </a:solidFill>
                <a:latin typeface="Consolas" panose="020B0609020204030204" pitchFamily="49" charset="0"/>
              </a:rPr>
              <a:t>@app.route("/") </a:t>
            </a:r>
            <a:r>
              <a:rPr lang="de-DE" dirty="0"/>
              <a:t>wird ein URL-</a:t>
            </a:r>
            <a:r>
              <a:rPr lang="de-DE" dirty="0" err="1"/>
              <a:t>Endpoint</a:t>
            </a:r>
            <a:r>
              <a:rPr lang="de-DE" dirty="0"/>
              <a:t> festgelegt, die darauffolgende Methode muss mit </a:t>
            </a:r>
            <a:r>
              <a:rPr lang="de-DE" sz="2600" b="1" dirty="0" err="1">
                <a:latin typeface="Consolas" panose="020B0609020204030204" pitchFamily="49" charset="0"/>
              </a:rPr>
              <a:t>return</a:t>
            </a:r>
            <a:r>
              <a:rPr lang="de-DE" dirty="0"/>
              <a:t> die Daten an den Client zurückgeben</a:t>
            </a:r>
          </a:p>
          <a:p>
            <a:pPr lvl="1"/>
            <a:r>
              <a:rPr lang="de-DE" dirty="0"/>
              <a:t>Zuletzt wird mit </a:t>
            </a:r>
            <a:r>
              <a:rPr lang="de-DE" sz="2600" b="1" dirty="0" err="1">
                <a:latin typeface="Consolas" panose="020B0609020204030204" pitchFamily="49" charset="0"/>
              </a:rPr>
              <a:t>app.run</a:t>
            </a:r>
            <a:r>
              <a:rPr lang="de-DE" sz="2600" b="1" dirty="0">
                <a:latin typeface="Consolas" panose="020B0609020204030204" pitchFamily="49" charset="0"/>
              </a:rPr>
              <a:t>(</a:t>
            </a:r>
            <a:r>
              <a:rPr lang="de-DE" sz="2600" b="1" dirty="0" err="1">
                <a:latin typeface="Consolas" panose="020B0609020204030204" pitchFamily="49" charset="0"/>
              </a:rPr>
              <a:t>port</a:t>
            </a:r>
            <a:r>
              <a:rPr lang="de-DE" sz="2600" b="1" dirty="0">
                <a:latin typeface="Consolas" panose="020B0609020204030204" pitchFamily="49" charset="0"/>
              </a:rPr>
              <a:t>=80) </a:t>
            </a:r>
            <a:r>
              <a:rPr lang="de-DE" dirty="0"/>
              <a:t>die Applikation gestartet (in diesem Fall mit Portangabe 80, Default ist 5000)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B2C9D-7029-A6A1-E9F7-ECB8B355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87" y="2084198"/>
            <a:ext cx="4196281" cy="314500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C4505A5-2A45-A3BD-756F-7ECBB3D9B36C}"/>
              </a:ext>
            </a:extLst>
          </p:cNvPr>
          <p:cNvSpPr txBox="1"/>
          <p:nvPr/>
        </p:nvSpPr>
        <p:spPr>
          <a:xfrm>
            <a:off x="5361327" y="5249594"/>
            <a:ext cx="3226845" cy="716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de-DE" sz="1400" dirty="0"/>
              <a:t>Die selbstprogrammierte REST-API kann </a:t>
            </a:r>
            <a:br>
              <a:rPr lang="de-DE" sz="1400" dirty="0"/>
            </a:br>
            <a:r>
              <a:rPr lang="de-DE" sz="1400" dirty="0"/>
              <a:t>im Webbrowser mit </a:t>
            </a:r>
            <a:r>
              <a:rPr lang="de-DE" sz="1400" dirty="0">
                <a:hlinkClick r:id="rId3"/>
              </a:rPr>
              <a:t>http://localhost/html</a:t>
            </a:r>
            <a:br>
              <a:rPr lang="de-DE" sz="1400" dirty="0"/>
            </a:br>
            <a:r>
              <a:rPr lang="de-DE" sz="1400" dirty="0"/>
              <a:t>oder </a:t>
            </a:r>
            <a:r>
              <a:rPr lang="de-DE" sz="1400" dirty="0">
                <a:hlinkClick r:id="rId4"/>
              </a:rPr>
              <a:t>http://localhost/json</a:t>
            </a:r>
            <a:r>
              <a:rPr lang="de-DE" sz="1400" dirty="0"/>
              <a:t> aufgerufen</a:t>
            </a:r>
            <a:br>
              <a:rPr lang="de-DE" sz="1400" dirty="0"/>
            </a:br>
            <a:r>
              <a:rPr lang="de-DE" sz="1400" dirty="0"/>
              <a:t>werden</a:t>
            </a:r>
          </a:p>
        </p:txBody>
      </p:sp>
    </p:spTree>
    <p:extLst>
      <p:ext uri="{BB962C8B-B14F-4D97-AF65-F5344CB8AC3E}">
        <p14:creationId xmlns:p14="http://schemas.microsoft.com/office/powerpoint/2010/main" val="2283723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2B4A7B-1CDB-17DD-870E-91FB11D6A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/>
          <a:lstStyle/>
          <a:p>
            <a:r>
              <a:rPr lang="de-DE" dirty="0"/>
              <a:t>Module installieren mit </a:t>
            </a:r>
            <a:r>
              <a:rPr lang="de-DE" b="1" dirty="0"/>
              <a:t>pip3</a:t>
            </a:r>
          </a:p>
        </p:txBody>
      </p:sp>
    </p:spTree>
    <p:extLst>
      <p:ext uri="{BB962C8B-B14F-4D97-AF65-F5344CB8AC3E}">
        <p14:creationId xmlns:p14="http://schemas.microsoft.com/office/powerpoint/2010/main" val="4062187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/>
              <a:t> / pypi.org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Kommandozeilen-Tool zum Installieren von externen Modulen von </a:t>
            </a:r>
            <a:r>
              <a:rPr lang="de-DE" sz="1800" dirty="0" err="1"/>
              <a:t>PyPI</a:t>
            </a:r>
            <a:r>
              <a:rPr lang="de-DE" sz="1800" dirty="0"/>
              <a:t>, die nicht mit in der Standardbibliothek sind.</a:t>
            </a:r>
          </a:p>
          <a:p>
            <a:r>
              <a:rPr lang="de-DE" sz="1800" dirty="0"/>
              <a:t>Tipp: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1800" dirty="0"/>
              <a:t> wird normalerweise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sz="1800" dirty="0"/>
              <a:t> aufgerufen, man kann aber auch (falls mehrere Python-Versionen installiert sind, eine ganze bestimmte aufrufen, z.B. 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pip3.12</a:t>
            </a:r>
            <a:endParaRPr lang="de-DE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800" dirty="0" err="1"/>
              <a:t>PyPI</a:t>
            </a:r>
            <a:r>
              <a:rPr lang="de-DE" sz="1800" dirty="0"/>
              <a:t>-Online-Verzeichnis der Module (Python Package Index) unter </a:t>
            </a:r>
            <a:r>
              <a:rPr lang="de-DE" sz="1800" b="1" dirty="0"/>
              <a:t>pypi.org 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sym typeface="Wingdings" panose="05000000000000000000" pitchFamily="2" charset="2"/>
              </a:rPr>
              <a:t> Zeigt installierte Module der aktuellsten installierten Python-Version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Zeigt Infos zu einem bestimmten installierten Modul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uninstall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Deinstalliert ein Modul.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Lädt ein Modul und installiert es</a:t>
            </a:r>
          </a:p>
          <a:p>
            <a:r>
              <a:rPr lang="de-DE" sz="1800" dirty="0">
                <a:sym typeface="Wingdings" panose="05000000000000000000" pitchFamily="2" charset="2"/>
              </a:rPr>
              <a:t>Bekannte Module, die vor Nutzung installiert werden müssen: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requests</a:t>
            </a:r>
            <a:r>
              <a:rPr lang="de-DE" sz="1600" dirty="0">
                <a:sym typeface="Wingdings" panose="05000000000000000000" pitchFamily="2" charset="2"/>
              </a:rPr>
              <a:t>  Web-APIs abfragen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matplotlib</a:t>
            </a:r>
            <a:r>
              <a:rPr lang="de-DE" sz="1600" dirty="0">
                <a:sym typeface="Wingdings" panose="05000000000000000000" pitchFamily="2" charset="2"/>
              </a:rPr>
              <a:t>  Diagramme plotten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sz="1600" dirty="0">
                <a:sym typeface="Wingdings" panose="05000000000000000000" pitchFamily="2" charset="2"/>
              </a:rPr>
              <a:t>  Schnelle Arrays in Python für große Datenmengen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pygame</a:t>
            </a:r>
            <a:r>
              <a:rPr lang="de-DE" sz="1600" dirty="0">
                <a:sym typeface="Wingdings" panose="05000000000000000000" pitchFamily="2" charset="2"/>
              </a:rPr>
              <a:t>  Spieleprogrammierung (Grafik, Sound, Tasturabfrage, Maus…)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unicurses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ym typeface="Wingdings" panose="05000000000000000000" pitchFamily="2" charset="2"/>
              </a:rPr>
              <a:t>Funktionen f. t</a:t>
            </a:r>
            <a:r>
              <a:rPr lang="de-DE" sz="1600" dirty="0"/>
              <a:t>extbasierte Spiele (VT100-Terminal)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Modul zum Analysieren und Auswerten von Datentabellen</a:t>
            </a:r>
            <a:endParaRPr lang="de-DE" sz="1600" dirty="0"/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--upgrade </a:t>
            </a:r>
            <a:r>
              <a:rPr lang="de-DE" sz="1800" dirty="0">
                <a:sym typeface="Wingdings" panose="05000000000000000000" pitchFamily="2" charset="2"/>
              </a:rPr>
              <a:t> Versucht, ein bestimmtes Modul upzudaten</a:t>
            </a:r>
            <a:endParaRPr lang="de-DE" sz="1800" u="sng" dirty="0"/>
          </a:p>
          <a:p>
            <a:r>
              <a:rPr lang="de-DE" sz="1800" u="sng" dirty="0"/>
              <a:t>Tipp</a:t>
            </a:r>
            <a:r>
              <a:rPr lang="de-DE" sz="1800" dirty="0"/>
              <a:t>: </a:t>
            </a:r>
            <a:r>
              <a:rPr lang="de-DE" sz="1800" b="1" dirty="0" err="1"/>
              <a:t>pip</a:t>
            </a:r>
            <a:r>
              <a:rPr lang="de-DE" sz="1800" dirty="0"/>
              <a:t> updaten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python.exe -m 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--upgrade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285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B62B481-CC5B-1407-5422-E5A2B830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27050"/>
            <a:ext cx="3563888" cy="26955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725BBB-7238-394F-8328-A40E1416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488832" cy="1143000"/>
          </a:xfrm>
        </p:spPr>
        <p:txBody>
          <a:bodyPr>
            <a:noAutofit/>
          </a:bodyPr>
          <a:lstStyle/>
          <a:p>
            <a:r>
              <a:rPr lang="de-DE" sz="3600"/>
              <a:t>Tipp: Grafische </a:t>
            </a:r>
            <a:r>
              <a:rPr lang="de-DE" sz="3600" dirty="0"/>
              <a:t>Datenauswertungen 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5E3D6-06C0-4343-8FC2-534B52F8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4124" cy="5257800"/>
          </a:xfrm>
        </p:spPr>
        <p:txBody>
          <a:bodyPr>
            <a:normAutofit fontScale="55000" lnSpcReduction="20000"/>
          </a:bodyPr>
          <a:lstStyle/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ist eine mächtige Bibliothek zum grafischen Auswerten von Daten/Zahlen. Wichtigste Klasse ist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muss vor Nutzung installiert werden: </a:t>
            </a:r>
            <a:br>
              <a:rPr lang="de-DE" sz="3300" dirty="0"/>
            </a:b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wird üblicherweise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de-DE" sz="3300" dirty="0"/>
              <a:t> importiert</a:t>
            </a:r>
          </a:p>
          <a:p>
            <a:r>
              <a:rPr lang="de-DE" sz="3300" dirty="0"/>
              <a:t>Die Nutzung von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ist mit wenigen Zeilen Code möglich:</a:t>
            </a:r>
          </a:p>
          <a:p>
            <a:pPr marL="0" indent="0">
              <a:buNone/>
            </a:pPr>
            <a:b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[100, 90, 80, 40, 50, 90]  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Daten</a:t>
            </a: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["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Jan","Feb","Mär","Apr","Mai","Jun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Beschriftungen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("Umsatzzahlen 2022")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Überschrift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Säulen-Plot mit Daten für x und Y-Achse</a:t>
            </a:r>
          </a:p>
          <a:p>
            <a:pPr marL="0" indent="0">
              <a:buNone/>
            </a:pP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Das wäre dann ein Linien-Plot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("Monate")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X-Achse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Y-Achse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Plotanweisung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wird durchgeführt</a:t>
            </a:r>
            <a:endParaRPr lang="de-DE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3100" dirty="0"/>
          </a:p>
          <a:p>
            <a:pPr marL="0" indent="0">
              <a:buNone/>
            </a:pPr>
            <a:r>
              <a:rPr lang="de-DE" sz="3100" dirty="0"/>
              <a:t>Weitere Optionen (Formatierung des Graphen, Farben, </a:t>
            </a:r>
          </a:p>
          <a:p>
            <a:pPr marL="0" indent="0">
              <a:buNone/>
            </a:pPr>
            <a:r>
              <a:rPr lang="de-DE" sz="3100" dirty="0"/>
              <a:t>Skalierung. Andere Diagramme etc.) sind natürlich auch </a:t>
            </a:r>
            <a:br>
              <a:rPr lang="de-DE" sz="3100" dirty="0"/>
            </a:br>
            <a:r>
              <a:rPr lang="de-DE" sz="3100" dirty="0"/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148013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B1DE905-AFB2-814C-9840-85CCB13B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63996"/>
            <a:ext cx="7283152" cy="1143000"/>
          </a:xfrm>
        </p:spPr>
        <p:txBody>
          <a:bodyPr>
            <a:noAutofit/>
          </a:bodyPr>
          <a:lstStyle/>
          <a:p>
            <a:r>
              <a:rPr lang="de-DE" sz="2800" dirty="0"/>
              <a:t>Einige (!) Variablentypen / Datentypen in Python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F18092-8A5F-8A4B-BF6A-33CA2012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68760"/>
            <a:ext cx="8656591" cy="5589240"/>
          </a:xfrm>
        </p:spPr>
        <p:txBody>
          <a:bodyPr>
            <a:normAutofit fontScale="47500" lnSpcReduction="20000"/>
          </a:bodyPr>
          <a:lstStyle/>
          <a:p>
            <a:pPr marL="11113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/>
              <a:t>Man muss sich in Python nicht um die Festlegung von Variablentypen kümmern, sie sollten einem nur immer bewusst sein!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Text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, Im Quellcode immer in Anführungszeichen schreiben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s = "Hallo Welt", t = 'Auch einfache Anführungszeichen‘ </a:t>
            </a:r>
            <a:br>
              <a:rPr lang="de-DE" dirty="0"/>
            </a:br>
            <a:r>
              <a:rPr lang="de-DE" dirty="0"/>
              <a:t>Mehrzeiligen Text </a:t>
            </a:r>
            <a:r>
              <a:rPr lang="de-DE" u="sng" dirty="0"/>
              <a:t>muss</a:t>
            </a:r>
            <a:r>
              <a:rPr lang="de-DE" dirty="0"/>
              <a:t> man in 3-fachen Anführungszeichen setzen:</a:t>
            </a:r>
            <a:br>
              <a:rPr lang="de-DE" dirty="0"/>
            </a:br>
            <a:r>
              <a:rPr lang="de-DE" dirty="0" err="1"/>
              <a:t>txt</a:t>
            </a:r>
            <a:r>
              <a:rPr lang="de-DE" dirty="0"/>
              <a:t> =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  <a:r>
              <a:rPr lang="de-DE" dirty="0"/>
              <a:t>Dieser String ist mehrzeilig</a:t>
            </a:r>
            <a:br>
              <a:rPr lang="de-DE" dirty="0"/>
            </a:br>
            <a:r>
              <a:rPr lang="de-DE" dirty="0"/>
              <a:t>	das wird manchmal benötigt!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Ganzzahl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>
                <a:sym typeface="Wingdings" panose="05000000000000000000" pitchFamily="2" charset="2"/>
              </a:rPr>
              <a:t>integer</a:t>
            </a:r>
            <a:r>
              <a:rPr lang="de-DE" dirty="0">
                <a:sym typeface="Wingdings" panose="05000000000000000000" pitchFamily="2" charset="2"/>
              </a:rPr>
              <a:t> oder </a:t>
            </a:r>
            <a:r>
              <a:rPr lang="de-DE" b="1" i="1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, in Python unbegrenzt groß!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i = 4208902389021758932759872389758943798752348975289347 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Gleitkommazahl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, Maximal 1.7976931348623157e+308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PI = 3.1415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Boolesche 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engl. </a:t>
            </a:r>
            <a:r>
              <a:rPr lang="de-DE" b="1" i="1" dirty="0" err="1">
                <a:sym typeface="Wingdings" panose="05000000000000000000" pitchFamily="2" charset="2"/>
              </a:rPr>
              <a:t>bool</a:t>
            </a:r>
            <a:r>
              <a:rPr lang="de-DE" dirty="0">
                <a:sym typeface="Wingdings" panose="05000000000000000000" pitchFamily="2" charset="2"/>
              </a:rPr>
              <a:t>, Werte können nur Wahr oder Falsch sein (True /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b = True, c=</a:t>
            </a:r>
            <a:r>
              <a:rPr lang="de-DE" dirty="0" err="1"/>
              <a:t>False</a:t>
            </a:r>
            <a:r>
              <a:rPr lang="de-DE" dirty="0"/>
              <a:t>, d=(1&lt;3)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Liste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list</a:t>
            </a:r>
            <a:r>
              <a:rPr lang="de-DE" dirty="0">
                <a:sym typeface="Wingdings" panose="05000000000000000000" pitchFamily="2" charset="2"/>
              </a:rPr>
              <a:t>, Kann beliebig viele Werte als Elemente enthalten</a:t>
            </a:r>
            <a:endParaRPr lang="de-DE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t = ["Hans Meier", 55, 1250.55, </a:t>
            </a:r>
            <a:r>
              <a:rPr lang="de-DE" dirty="0" err="1"/>
              <a:t>False</a:t>
            </a:r>
            <a:r>
              <a:rPr lang="de-DE" dirty="0"/>
              <a:t>]	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gast = ['Otto', 'Karin', 'Heinz', 'Fritz', 'Silvia']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 err="1"/>
              <a:t>print</a:t>
            </a:r>
            <a:r>
              <a:rPr lang="de-DE" dirty="0"/>
              <a:t>(gast[2])</a:t>
            </a:r>
          </a:p>
          <a:p>
            <a:pPr marL="5715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Konvention: Variablennamen immer klein schreiben (erster Buchstabe klein)</a:t>
            </a: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z.B.: </a:t>
            </a:r>
            <a:r>
              <a:rPr lang="de-DE" sz="4000" b="1" dirty="0" err="1">
                <a:solidFill>
                  <a:srgbClr val="FF0000"/>
                </a:solidFill>
              </a:rPr>
              <a:t>nachname</a:t>
            </a:r>
            <a:r>
              <a:rPr lang="de-DE" sz="4000" b="1" dirty="0">
                <a:solidFill>
                  <a:srgbClr val="FF0000"/>
                </a:solidFill>
              </a:rPr>
              <a:t> = "Müller"      </a:t>
            </a:r>
            <a:r>
              <a:rPr lang="de-DE" sz="4000" b="1" dirty="0"/>
              <a:t>oder  </a:t>
            </a:r>
            <a:r>
              <a:rPr lang="de-DE" sz="4000" b="1" dirty="0">
                <a:solidFill>
                  <a:srgbClr val="FF0000"/>
                </a:solidFill>
              </a:rPr>
              <a:t>   </a:t>
            </a:r>
            <a:r>
              <a:rPr lang="de-DE" sz="4000" b="1" dirty="0" err="1">
                <a:solidFill>
                  <a:srgbClr val="FF0000"/>
                </a:solidFill>
              </a:rPr>
              <a:t>anzahlKunden</a:t>
            </a:r>
            <a:r>
              <a:rPr lang="de-DE" sz="4000" b="1" dirty="0">
                <a:solidFill>
                  <a:srgbClr val="FF0000"/>
                </a:solidFill>
              </a:rPr>
              <a:t> = 78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3E3B1D-EAE5-44D2-8936-1C1CE610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69" y="4950296"/>
            <a:ext cx="430542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2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FAB60-9BF8-94B7-9A24-0AA7829A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Python lernen und experimentieren </a:t>
            </a:r>
            <a:br>
              <a:rPr lang="de-DE" sz="3200" dirty="0"/>
            </a:br>
            <a:r>
              <a:rPr lang="de-DE" sz="3200" dirty="0"/>
              <a:t>mit </a:t>
            </a:r>
            <a:r>
              <a:rPr lang="de-DE" sz="3200" dirty="0" err="1"/>
              <a:t>Jupyter</a:t>
            </a:r>
            <a:r>
              <a:rPr lang="de-DE" sz="3200" dirty="0"/>
              <a:t> Notebook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96187-B89B-8B26-AC51-8D78E017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5046210" cy="5213176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Jupyter</a:t>
            </a:r>
            <a:r>
              <a:rPr lang="de-DE" dirty="0"/>
              <a:t> Notebook ermöglicht auf einer lokalen Weboberfläche das Testen und Lernen von Python-Code (</a:t>
            </a:r>
            <a:r>
              <a:rPr lang="de-DE" dirty="0" err="1"/>
              <a:t>Jupyter</a:t>
            </a:r>
            <a:r>
              <a:rPr lang="de-DE" dirty="0"/>
              <a:t> unterstützt aber auch viele andere Programmiersprachen)</a:t>
            </a:r>
          </a:p>
          <a:p>
            <a:r>
              <a:rPr lang="de-DE" dirty="0"/>
              <a:t>Installation mit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Starten: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notebook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Code wird in Zellen geschrieben, Zellen lassen sich kopieren, verschieben und insgesamt oder einzeln ausführen</a:t>
            </a:r>
          </a:p>
          <a:p>
            <a:r>
              <a:rPr lang="de-DE" dirty="0"/>
              <a:t>Es lassen sich Snapshots erstellen, man kann jederzeit dorthin zurückkehren</a:t>
            </a:r>
          </a:p>
          <a:p>
            <a:r>
              <a:rPr lang="de-DE" dirty="0"/>
              <a:t>Eingabe, Textausgabe und grafische Ausgabe erfolgt im gleichen Fenster</a:t>
            </a:r>
          </a:p>
          <a:p>
            <a:r>
              <a:rPr lang="de-DE" dirty="0"/>
              <a:t>Sämtlicher Code eines Notebooks wird in einer .</a:t>
            </a:r>
            <a:r>
              <a:rPr lang="de-DE" dirty="0" err="1"/>
              <a:t>ipynb</a:t>
            </a:r>
            <a:r>
              <a:rPr lang="de-DE" dirty="0"/>
              <a:t>-Datei gespeichert und kann so einfach weitergegeben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A8DFE1-2C5D-9AE8-B5BA-6C5E4804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3" y="1844824"/>
            <a:ext cx="3844443" cy="45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0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E537-3518-B7BE-A9D0-321FBBAD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Statische Datentypen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A323-816A-17DD-9A72-F23E8009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23" y="1417638"/>
            <a:ext cx="5450389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Ab Python 3.6 kann man den Typ einer Variablen auch explizit festlegen, z.B.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s:float = 1.23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Dadurch kann man bereits im Quellcode die Typisierung der Variablen überprüfen (z.B. im </a:t>
            </a:r>
            <a:r>
              <a:rPr lang="de-DE" dirty="0" err="1"/>
              <a:t>VSCode</a:t>
            </a:r>
            <a:r>
              <a:rPr lang="de-DE" dirty="0"/>
              <a:t> aktivierbar mit dem Plugin </a:t>
            </a:r>
            <a:r>
              <a:rPr lang="de-DE" dirty="0" err="1"/>
              <a:t>Pylance</a:t>
            </a:r>
            <a:r>
              <a:rPr lang="de-DE" dirty="0"/>
              <a:t>) </a:t>
            </a:r>
          </a:p>
          <a:p>
            <a:r>
              <a:rPr lang="de-DE" dirty="0"/>
              <a:t>Eine weitere Möglichkeit, vorhandenen Python-Code zu "type-checken", ist das Modul </a:t>
            </a:r>
            <a:r>
              <a:rPr lang="de-DE" dirty="0" err="1"/>
              <a:t>MyPy</a:t>
            </a:r>
            <a:endParaRPr lang="de-DE" dirty="0"/>
          </a:p>
          <a:p>
            <a:r>
              <a:rPr lang="de-DE" dirty="0"/>
              <a:t>Eine Prüfung zur Laufzeit vom Python-Interpreter erfolgt nicht!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F44B9-40CB-4EB5-D1B2-E83B09AF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4365104"/>
            <a:ext cx="3856591" cy="197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1DBDAE-48CB-BB96-D40A-4318177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02" y="1789504"/>
            <a:ext cx="3991818" cy="8693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FFBF1F-E582-EC4E-BDC7-CEDE777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798410"/>
            <a:ext cx="3640566" cy="12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1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7CBC6-DE86-CC6D-85B3-627D08C4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Autofit/>
          </a:bodyPr>
          <a:lstStyle/>
          <a:p>
            <a:r>
              <a:rPr lang="de-DE" sz="3600" dirty="0"/>
              <a:t>Regionsabhängige Zahlendarstellung </a:t>
            </a:r>
            <a:br>
              <a:rPr lang="de-DE" sz="3600" dirty="0"/>
            </a:br>
            <a:r>
              <a:rPr lang="de-DE" sz="3600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72F9C-7793-AB34-6909-E918FC8C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98092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Das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dirty="0"/>
              <a:t> stellt verschiedene Funktionen zur Verfügung, um die Ausgabe von Dezimaltrennzeichen, Tausender-Gruppierung und Währungszeichen länderspezifisch anpassen.</a:t>
            </a:r>
          </a:p>
          <a:p>
            <a:r>
              <a:rPr lang="de-DE" dirty="0"/>
              <a:t>Auch landesspezifische Eingaben vom User (z.B. Kommazahlen mit "," statt mit ".") lassen sich in Python-kompatible </a:t>
            </a:r>
            <a:r>
              <a:rPr lang="de-DE" dirty="0" err="1"/>
              <a:t>Float</a:t>
            </a:r>
            <a:r>
              <a:rPr lang="de-DE" dirty="0"/>
              <a:t>-Zahlen umwandeln.</a:t>
            </a:r>
          </a:p>
          <a:p>
            <a:r>
              <a:rPr lang="de-DE" dirty="0"/>
              <a:t>Siehe auch: </a:t>
            </a:r>
            <a:r>
              <a:rPr lang="de-DE" dirty="0">
                <a:hlinkClick r:id="rId2"/>
              </a:rPr>
              <a:t>https://phrase.com/blog/posts/beginners-guide-to-locale-in-python/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2DFE38-973A-0493-A814-2D77BEA1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739"/>
            <a:ext cx="9144000" cy="2462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1180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sz="6600"/>
              <a:t>SQL-Datenbankzugriff </a:t>
            </a:r>
            <a:br>
              <a:rPr lang="de-DE" sz="6600"/>
            </a:br>
            <a:r>
              <a:rPr lang="de-DE" sz="6600"/>
              <a:t>mit </a:t>
            </a:r>
            <a:r>
              <a:rPr lang="de-DE" sz="6600" dirty="0"/>
              <a:t>Python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CC2BFE-BDBF-4902-829F-EA1F5625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309181"/>
            <a:ext cx="1861326" cy="83902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F06BED-02E5-4A2D-91C4-EBDAE77D2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6629236" y="5157192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29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40C9F-1D69-E4AD-9B15-EF737043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Wichtige SQL-Statements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46ED2-F8A6-6657-23E5-57E01403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800" b="1">
                <a:solidFill>
                  <a:srgbClr val="FF0000"/>
                </a:solidFill>
              </a:rPr>
              <a:t>SELECT</a:t>
            </a:r>
            <a:r>
              <a:rPr lang="de-DE" sz="2800"/>
              <a:t> </a:t>
            </a:r>
            <a:r>
              <a:rPr lang="de-DE" sz="2800">
                <a:sym typeface="Wingdings" panose="05000000000000000000" pitchFamily="2" charset="2"/>
              </a:rPr>
              <a:t> Daten aus Datenbank auslesen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INSERT INTO VALUES </a:t>
            </a:r>
            <a:r>
              <a:rPr lang="de-DE" sz="2800">
                <a:sym typeface="Wingdings" panose="05000000000000000000" pitchFamily="2" charset="2"/>
              </a:rPr>
              <a:t> Daten in DB einfügen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DELETE FROM WHERE </a:t>
            </a:r>
            <a:r>
              <a:rPr lang="de-DE" sz="2800">
                <a:sym typeface="Wingdings" panose="05000000000000000000" pitchFamily="2" charset="2"/>
              </a:rPr>
              <a:t> Daten aus DB löschen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UPDATE SET WHERE </a:t>
            </a:r>
            <a:r>
              <a:rPr lang="de-DE" sz="2800">
                <a:sym typeface="Wingdings" panose="05000000000000000000" pitchFamily="2" charset="2"/>
              </a:rPr>
              <a:t> Daten 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CREATE TABLE </a:t>
            </a:r>
            <a:r>
              <a:rPr lang="de-DE" sz="2800">
                <a:sym typeface="Wingdings" panose="05000000000000000000" pitchFamily="2" charset="2"/>
              </a:rPr>
              <a:t> Tabellen erzeugen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ALTER TABLE </a:t>
            </a:r>
            <a:r>
              <a:rPr lang="de-DE" sz="2800">
                <a:sym typeface="Wingdings" panose="05000000000000000000" pitchFamily="2" charset="2"/>
              </a:rPr>
              <a:t> Tabellenaufbau verändern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DROP TABLE </a:t>
            </a:r>
            <a:r>
              <a:rPr lang="de-DE" sz="2800">
                <a:sym typeface="Wingdings" panose="05000000000000000000" pitchFamily="2" charset="2"/>
              </a:rPr>
              <a:t> Tabelle löschen</a:t>
            </a:r>
          </a:p>
          <a:p>
            <a:r>
              <a:rPr lang="de-DE" sz="2800" b="1">
                <a:solidFill>
                  <a:srgbClr val="FF0000"/>
                </a:solidFill>
              </a:rPr>
              <a:t>CREATE / DROP DATABASE </a:t>
            </a:r>
            <a:r>
              <a:rPr lang="de-DE" sz="2800">
                <a:sym typeface="Wingdings" panose="05000000000000000000" pitchFamily="2" charset="2"/>
              </a:rPr>
              <a:t> DB erzeugen / löschen (nicht benutzbar bei SQLite)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PRAGMA </a:t>
            </a:r>
            <a:r>
              <a:rPr lang="de-DE" sz="2800">
                <a:sym typeface="Wingdings" panose="05000000000000000000" pitchFamily="2" charset="2"/>
              </a:rPr>
              <a:t> Individuelle DB-Einstellungen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30200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C1ACA-CFDE-4547-BA57-1432285D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SQL-Datenbanken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A35DA-AE9B-44F6-97BD-EBE61446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Mit Python kann man viele  relationale Datenbanksysteme (MySQL,  </a:t>
            </a:r>
            <a:r>
              <a:rPr lang="de-DE" dirty="0" err="1"/>
              <a:t>MariaDB</a:t>
            </a:r>
            <a:r>
              <a:rPr lang="de-DE" dirty="0"/>
              <a:t>, SQLite3, Microsoft-SQL, Oracle, PostgreSQL, Access und andere) nutzen.</a:t>
            </a:r>
          </a:p>
          <a:p>
            <a:r>
              <a:rPr lang="de-DE" dirty="0"/>
              <a:t>Zu den Möglichkeiten in Python gehört insbesondere: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Datenbanken / Tabellen / Spalten anlegen (CREATE, ALTER)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Datensätze einfügen, ändern und löschen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(INSERT INTO, DELETE FROM, UPDATE)</a:t>
            </a:r>
          </a:p>
          <a:p>
            <a:pPr lvl="1"/>
            <a:r>
              <a:rPr lang="de-DE" dirty="0">
                <a:solidFill>
                  <a:srgbClr val="C00000"/>
                </a:solidFill>
              </a:rPr>
              <a:t>Datensätze abfragen / auslesen (SELECT)</a:t>
            </a:r>
          </a:p>
          <a:p>
            <a:r>
              <a:rPr lang="de-DE" dirty="0"/>
              <a:t>Die Datenbank </a:t>
            </a:r>
            <a:r>
              <a:rPr lang="de-DE" b="1" dirty="0"/>
              <a:t>SQLite3</a:t>
            </a:r>
            <a:r>
              <a:rPr lang="de-DE" dirty="0"/>
              <a:t> ist Lieferumfang von Python, andere Module müssen nachinstalliert werden</a:t>
            </a:r>
          </a:p>
          <a:p>
            <a:r>
              <a:rPr lang="de-DE" dirty="0">
                <a:solidFill>
                  <a:srgbClr val="FF0000"/>
                </a:solidFill>
              </a:rPr>
              <a:t>Kleine Warnung: Nennen Sie Ihr Python-Skript nicht </a:t>
            </a:r>
            <a:r>
              <a:rPr lang="de-DE" b="1" dirty="0">
                <a:solidFill>
                  <a:srgbClr val="FF0000"/>
                </a:solidFill>
              </a:rPr>
              <a:t>mariadb.py </a:t>
            </a:r>
            <a:r>
              <a:rPr lang="de-DE" dirty="0">
                <a:solidFill>
                  <a:srgbClr val="FF0000"/>
                </a:solidFill>
              </a:rPr>
              <a:t>oder </a:t>
            </a:r>
            <a:r>
              <a:rPr lang="de-DE" b="1" dirty="0">
                <a:solidFill>
                  <a:srgbClr val="FF0000"/>
                </a:solidFill>
              </a:rPr>
              <a:t>sqlite3.py</a:t>
            </a:r>
            <a:r>
              <a:rPr lang="de-DE" dirty="0">
                <a:solidFill>
                  <a:srgbClr val="FF0000"/>
                </a:solidFill>
              </a:rPr>
              <a:t>, da sonst u.U. Namens-Kollisionen mit den gleichnamigen Modulen auftreten!</a:t>
            </a:r>
          </a:p>
        </p:txBody>
      </p:sp>
    </p:spTree>
    <p:extLst>
      <p:ext uri="{BB962C8B-B14F-4D97-AF65-F5344CB8AC3E}">
        <p14:creationId xmlns:p14="http://schemas.microsoft.com/office/powerpoint/2010/main" val="37124142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DD5CC-E994-CA91-358C-E5670008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Datenbank-</a:t>
            </a:r>
            <a:r>
              <a:rPr lang="de-DE" dirty="0" err="1"/>
              <a:t>Connectoren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C4EB3-48A2-AE33-21D2-13EF2C34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Zum Zugriff auf Datenbanken muss man in Python zunächst das korrekte Connector-Modul importieren.</a:t>
            </a:r>
          </a:p>
          <a:p>
            <a:r>
              <a:rPr lang="de-DE" dirty="0"/>
              <a:t>Das Modul muss vorher natürlich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dirty="0"/>
              <a:t>installiert werden (Ausnahme: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, ist in Python enthalten)</a:t>
            </a:r>
          </a:p>
          <a:p>
            <a:r>
              <a:rPr lang="de-DE" dirty="0"/>
              <a:t>Populäre Module sind u.a.:</a:t>
            </a:r>
          </a:p>
          <a:p>
            <a:endParaRPr lang="de-DE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425F890-5E95-37F3-61BC-8053B7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55893"/>
              </p:ext>
            </p:extLst>
          </p:nvPr>
        </p:nvGraphicFramePr>
        <p:xfrm>
          <a:off x="899592" y="4077072"/>
          <a:ext cx="58326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766">
                  <a:extLst>
                    <a:ext uri="{9D8B030D-6E8A-4147-A177-3AD203B41FA5}">
                      <a16:colId xmlns:a16="http://schemas.microsoft.com/office/drawing/2014/main" val="2310336416"/>
                    </a:ext>
                  </a:extLst>
                </a:gridCol>
                <a:gridCol w="3769882">
                  <a:extLst>
                    <a:ext uri="{9D8B030D-6E8A-4147-A177-3AD203B41FA5}">
                      <a16:colId xmlns:a16="http://schemas.microsoft.com/office/drawing/2014/main" val="1505944997"/>
                    </a:ext>
                  </a:extLst>
                </a:gridCol>
              </a:tblGrid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Datenbank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Python Modulname (</a:t>
                      </a:r>
                      <a:r>
                        <a:rPr lang="de-DE" sz="1400" dirty="0" err="1"/>
                        <a:t>pip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install</a:t>
                      </a:r>
                      <a:r>
                        <a:rPr lang="de-DE" sz="1400" dirty="0"/>
                        <a:t> &lt;</a:t>
                      </a:r>
                      <a:r>
                        <a:rPr lang="de-DE" sz="1400" dirty="0" err="1"/>
                        <a:t>modulname</a:t>
                      </a:r>
                      <a:r>
                        <a:rPr lang="de-DE" sz="1400" dirty="0"/>
                        <a:t>&gt;)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8169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SQLite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sqlite3 (keine Installation notwendig)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21315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mySQL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MariaDB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mariadb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mysql-connector-python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13677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SQL-Server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pymssql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4817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Oracle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cx_Oracle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52067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psycopg2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3121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83618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pymongo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694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4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8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351FA-A7C7-429D-BE05-28379ABF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Datenbank Module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4AABCA-C74F-465C-8C4C-44E39E8D4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Beim Python-Modul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 ist eine SQL-Datenbank (weitgehend MySQL-kompatibel) schon inkludiert und kann "Out-</a:t>
            </a:r>
            <a:r>
              <a:rPr lang="de-DE" dirty="0" err="1"/>
              <a:t>Of</a:t>
            </a:r>
            <a:r>
              <a:rPr lang="de-DE" dirty="0"/>
              <a:t>-The-Box" (ohne Installation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)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/>
              <a:t>verwendet werden</a:t>
            </a:r>
          </a:p>
          <a:p>
            <a:r>
              <a:rPr lang="de-DE" dirty="0">
                <a:solidFill>
                  <a:srgbClr val="0070C0"/>
                </a:solidFill>
              </a:rPr>
              <a:t>SQLite ist die meistverwendete Datenbank-Engine der Welt. Der Hersteller gibt an, dass es vermutlich über </a:t>
            </a:r>
            <a:br>
              <a:rPr lang="de-DE" dirty="0">
                <a:solidFill>
                  <a:srgbClr val="0070C0"/>
                </a:solidFill>
              </a:rPr>
            </a:br>
            <a:r>
              <a:rPr lang="de-DE" dirty="0">
                <a:solidFill>
                  <a:srgbClr val="0070C0"/>
                </a:solidFill>
              </a:rPr>
              <a:t>1 Billionen (!) Installationen gibt. Siehe </a:t>
            </a:r>
            <a:r>
              <a:rPr lang="de-DE" dirty="0">
                <a:hlinkClick r:id="rId2"/>
              </a:rPr>
              <a:t>https://www.sqlite.org/</a:t>
            </a:r>
            <a:br>
              <a:rPr lang="de-DE" dirty="0"/>
            </a:br>
            <a:r>
              <a:rPr lang="de-DE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('…</a:t>
            </a:r>
            <a:r>
              <a:rPr lang="en-US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it seems likely that there are over one trillion (1e12) SQLite databases in active use…')</a:t>
            </a:r>
            <a:endParaRPr lang="de-DE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dem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bzw.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auf übers Netzwerk erreichbare DB-Server zugreifen, das Connector-Modul muss aber erst installiert werden 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/>
              <a:t>oder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80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E08B3-9E10-4486-B7E3-7434B188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3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/>
              <a:t>SQLite3 </a:t>
            </a:r>
            <a:r>
              <a:rPr lang="de-DE" dirty="0"/>
              <a:t>vs. </a:t>
            </a:r>
            <a:r>
              <a:rPr lang="de-DE" dirty="0" err="1"/>
              <a:t>MariaDB</a:t>
            </a:r>
            <a:r>
              <a:rPr lang="de-DE" dirty="0"/>
              <a:t> </a:t>
            </a:r>
            <a:r>
              <a:rPr lang="de-DE"/>
              <a:t>/ MySQL-Server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6FD529-089D-401B-8AF9-8094F59CB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sqlite3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25E7AC-F50F-4AFF-A86A-3629F77E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723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Dateisystem (lokal) </a:t>
            </a:r>
            <a:r>
              <a:rPr lang="de-DE" dirty="0">
                <a:sym typeface="Wingdings" panose="05000000000000000000" pitchFamily="2" charset="2"/>
              </a:rPr>
              <a:t> Performant</a:t>
            </a:r>
            <a:endParaRPr lang="de-DE" dirty="0"/>
          </a:p>
          <a:p>
            <a:r>
              <a:rPr lang="de-DE" dirty="0"/>
              <a:t>Kein Serverdienst nötig</a:t>
            </a:r>
          </a:p>
          <a:p>
            <a:r>
              <a:rPr lang="de-DE" dirty="0"/>
              <a:t>Pro DB-Datei eine Datenbank</a:t>
            </a:r>
          </a:p>
          <a:p>
            <a:r>
              <a:rPr lang="de-DE" dirty="0"/>
              <a:t>Ideal wenn Applikation und DB auf einem Rechner sind</a:t>
            </a:r>
          </a:p>
          <a:p>
            <a:r>
              <a:rPr lang="de-DE" dirty="0"/>
              <a:t>Für kleine und mittelschwere Last (einige 100.000 Zugriffe/Monat)</a:t>
            </a:r>
          </a:p>
          <a:p>
            <a:r>
              <a:rPr lang="de-DE" dirty="0"/>
              <a:t>Kleiner Speicherbedarf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Einige SQL-Funktionen fehlen</a:t>
            </a:r>
          </a:p>
          <a:p>
            <a:r>
              <a:rPr lang="de-DE" dirty="0"/>
              <a:t>Weniger Datentypen</a:t>
            </a:r>
          </a:p>
          <a:p>
            <a:r>
              <a:rPr lang="de-DE" dirty="0"/>
              <a:t>Keine Benutzerverwaltung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FF58BC5-8EA4-4748-8259-691E0F45B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err="1"/>
              <a:t>MariaDB</a:t>
            </a:r>
            <a:r>
              <a:rPr lang="de-DE" dirty="0"/>
              <a:t> / </a:t>
            </a:r>
            <a:r>
              <a:rPr lang="de-DE" dirty="0" err="1"/>
              <a:t>mySQL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E66AB5E-1F7D-4EFB-B6A1-9789BAE67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98659"/>
            <a:ext cx="4041775" cy="395128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Netzwerk, SSL möglich</a:t>
            </a:r>
          </a:p>
          <a:p>
            <a:r>
              <a:rPr lang="de-DE" dirty="0"/>
              <a:t>Läuft als Server bzw. Service</a:t>
            </a:r>
          </a:p>
          <a:p>
            <a:r>
              <a:rPr lang="de-DE" dirty="0"/>
              <a:t>Pro Server beliebig viele DBs</a:t>
            </a:r>
          </a:p>
          <a:p>
            <a:r>
              <a:rPr lang="de-DE" dirty="0"/>
              <a:t>Idealerweise sind Datenbank und Applikation getrennt.</a:t>
            </a:r>
          </a:p>
          <a:p>
            <a:r>
              <a:rPr lang="de-DE" dirty="0"/>
              <a:t>Fast beliebig skalierbar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Vollständige SQL92-Unterstützung mit Erweiterungen</a:t>
            </a:r>
          </a:p>
          <a:p>
            <a:r>
              <a:rPr lang="de-DE" dirty="0"/>
              <a:t>Benutzerverwaltung</a:t>
            </a:r>
          </a:p>
          <a:p>
            <a:r>
              <a:rPr lang="de-DE" dirty="0"/>
              <a:t>Enterprise Version erhältlich (Support)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DE09F6-C86A-4915-A765-6DDDF0923763}"/>
              </a:ext>
            </a:extLst>
          </p:cNvPr>
          <p:cNvSpPr txBox="1"/>
          <p:nvPr/>
        </p:nvSpPr>
        <p:spPr>
          <a:xfrm>
            <a:off x="0" y="6322110"/>
            <a:ext cx="914400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Bei vielen Python-Datenbank-Applikationen ist sqlite3 völlig ausreichend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E0AAE9-C087-4B67-82E7-9D53608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83324"/>
            <a:ext cx="1861326" cy="8390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6D5F55-4360-4D98-A748-A3211314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5509440" y="1078169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6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39779-EAFE-409E-97B9-1F80D3BD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Struktogramme SQLite3-Datenbank-Zugriff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BC1679-3162-BBF9-5E3F-DB739040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46665"/>
            <a:ext cx="5647775" cy="17823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8DCDCA-3D18-C0EA-1DA8-DEAC98A6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573016"/>
            <a:ext cx="5638200" cy="25202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4A1957-8148-2F18-F963-6142328B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864" y="2136731"/>
            <a:ext cx="3428136" cy="297758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7649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DE5D-E0CC-4D34-A245-924FB7C1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Umwandeln von/in 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4B753-16CD-4A66-A399-16E4F6BE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in Ganzzahl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float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Fließkommazahl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 </a:t>
            </a:r>
            <a:r>
              <a:rPr lang="de-DE" dirty="0">
                <a:sym typeface="Wingdings" panose="05000000000000000000" pitchFamily="2" charset="2"/>
              </a:rPr>
              <a:t> Zahl in String wandeln</a:t>
            </a:r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Binär</a:t>
            </a:r>
            <a:r>
              <a:rPr lang="de-DE" b="1" dirty="0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bool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0 oder 1 in 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True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Rundet eine 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auf n Stellen, z.B.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(2/3, 2) </a:t>
            </a:r>
            <a:r>
              <a:rPr lang="de-DE" dirty="0">
                <a:sym typeface="Wingdings" panose="05000000000000000000" pitchFamily="2" charset="2"/>
              </a:rPr>
              <a:t> 0.67</a:t>
            </a:r>
          </a:p>
          <a:p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type(i)</a:t>
            </a: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  Liefert den Datentyp einer Variablen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06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28992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sqlite3.connect("datenbank.sqlite3")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Erzeugt eine Verbindung zur DB-Datei in Python. Falls die DB nicht vorhanden ist, wird sie angelegt.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sqlite3.connect(":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memory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:")  </a:t>
            </a:r>
            <a:r>
              <a:rPr lang="de-DE" dirty="0">
                <a:sym typeface="Wingdings" panose="05000000000000000000" pitchFamily="2" charset="2"/>
              </a:rPr>
              <a:t>erzeugt eine DB im RAM. Diese ist nicht persistent, also nicht dauerhaft!</a:t>
            </a:r>
          </a:p>
          <a:p>
            <a:r>
              <a:rPr lang="de-DE" dirty="0">
                <a:sym typeface="Wingdings" panose="05000000000000000000" pitchFamily="2" charset="2"/>
              </a:rPr>
              <a:t>Danach einen "Cursor" anlegen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den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INTEGER PRIMARY KEY AUTOINCREMENT, Zahl REAL)"</a:t>
            </a:r>
            <a:br>
              <a:rPr lang="de-DE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de-DE" sz="13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Schließt die Datenbank-Verbindung.</a:t>
            </a:r>
          </a:p>
          <a:p>
            <a:r>
              <a:rPr lang="de-DE" sz="3000" b="1" dirty="0"/>
              <a:t>Tipp</a:t>
            </a:r>
            <a:r>
              <a:rPr lang="de-DE" sz="3000" dirty="0"/>
              <a:t>: Mit einem SQLite-Editor, z.B. </a:t>
            </a:r>
            <a:r>
              <a:rPr lang="de-DE" sz="3000" dirty="0">
                <a:hlinkClick r:id="rId2"/>
              </a:rPr>
              <a:t>https://sqlitebrowser.org/</a:t>
            </a:r>
            <a:r>
              <a:rPr lang="de-DE" sz="3000" dirty="0"/>
              <a:t> lassen sich SQLite-Datenbanken / Tabellen einfacher anlegen!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4687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Daten / Befehle in </a:t>
            </a:r>
            <a:r>
              <a:rPr lang="de-DE" dirty="0"/>
              <a:t>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4983162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Einfügen, Ändern und Löschen (oder auch andere SQL-Befehle)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</a:t>
            </a:r>
          </a:p>
          <a:p>
            <a:r>
              <a:rPr lang="de-DE" dirty="0"/>
              <a:t>Damit Änderungen von Daten (über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3100" dirty="0"/>
              <a:t>unbedingt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400050" lvl="1" indent="0">
              <a:spcBef>
                <a:spcPts val="600"/>
              </a:spcBef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7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7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sqlite3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(Zahl) VALUES(3.14)"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# Bestätigt die Transaktion/Speicherung!</a:t>
            </a:r>
            <a:br>
              <a:rPr lang="de-DE" dirty="0"/>
            </a:br>
            <a:endParaRPr lang="de-DE" dirty="0"/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622FC9-4F72-4D00-44EC-F0CD74EE9721}"/>
              </a:ext>
            </a:extLst>
          </p:cNvPr>
          <p:cNvSpPr txBox="1"/>
          <p:nvPr/>
        </p:nvSpPr>
        <p:spPr>
          <a:xfrm>
            <a:off x="4283968" y="5805264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5320521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Daten aus der Datenbank lesen und auf dem Bildschirm ausgeben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5069160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Lesen </a:t>
            </a:r>
            <a:r>
              <a:rPr lang="de-DE" dirty="0" err="1"/>
              <a:t>sus</a:t>
            </a:r>
            <a:r>
              <a:rPr lang="de-DE" dirty="0"/>
              <a:t> der DB erfolgt üblicherweise durch einen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werden.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r>
              <a:rPr lang="de-DE" dirty="0"/>
              <a:t>Die SELECT-Abfrage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sqlite_master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liefert bei SQLite die Struktur der Datenbank im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-Objekt zurück (das Datenbank-Schema).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[0],end = " ") # Datenfeld ID 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		   # Datenfeld Wert</a:t>
            </a:r>
          </a:p>
          <a:p>
            <a:pPr marL="0" indent="0">
              <a:buNone/>
            </a:pPr>
            <a:b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754575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92684-6A59-B30B-4167-8FC51E38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ist der "Datenbank-Cursor"?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94CD-1389-C506-8BEC-A17B2D33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Zum Kommunizieren mit der Datenbank muss zunächst ein Verbindungsobjekt ("Connection") erzeugt werden (je nach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oder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 …, …,) </a:t>
            </a:r>
          </a:p>
          <a:p>
            <a:r>
              <a:rPr lang="de-DE" dirty="0"/>
              <a:t>Danach benötigt man aber ein Cursor-Objekt; erzeugt wird es z.B.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welches einerseits SQL-Befehle an die Datenbank sendet (mit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), andererseits aber auch Ergebnisse von Abfragen entgegennimmt, damit diese in Python weiterverarbeitet werden können.</a:t>
            </a:r>
          </a:p>
          <a:p>
            <a:r>
              <a:rPr lang="de-DE" dirty="0"/>
              <a:t>Der 2-dimensionale Inhalt des Cursors kann nach einer Abfrage mit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dirty="0"/>
              <a:t> Schleife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durchlaufen und ausgewertet / angezeigt werden.</a:t>
            </a:r>
          </a:p>
          <a:p>
            <a:r>
              <a:rPr lang="de-DE" dirty="0"/>
              <a:t>Noch besser ist es das Abfrageergebnis in einer eigene Listenvariable zu übernehmen: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cursor.rowcount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kann man nach einem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 oder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 die Anzahl der betroffenen Datensätze ermitteln (Funktioniert bei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nicht mit SQLite3)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66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/>
              <a:t>Daten mit </a:t>
            </a:r>
            <a:r>
              <a:rPr lang="de-DE" sz="2800" b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cursor.fetchall() </a:t>
            </a:r>
            <a:r>
              <a:rPr lang="de-DE" sz="3200"/>
              <a:t>in eine eigene Listenvariable einlesen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8518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Alternativ kann man z.B.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das gesamte Abfrageergebnis in eine eigene Variable einlesen lassen. </a:t>
            </a:r>
          </a:p>
          <a:p>
            <a:r>
              <a:rPr lang="de-DE" dirty="0"/>
              <a:t>Vorteil: Die DB kann dann unmittelbar geschlossen werden oder der Cursor in einer anderen Abfrage verwendet werden. Ansonsten gibt es u.U. Fehlermeldungen </a:t>
            </a:r>
            <a:r>
              <a:rPr lang="de-DE" sz="3100" dirty="0"/>
              <a:t>(z.B. </a:t>
            </a:r>
            <a:r>
              <a:rPr lang="en-US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Unread result found.</a:t>
            </a:r>
            <a:r>
              <a:rPr lang="en-US" sz="3100" dirty="0"/>
              <a:t>)</a:t>
            </a:r>
            <a:endParaRPr lang="de-DE" sz="3100" dirty="0"/>
          </a:p>
          <a:p>
            <a:r>
              <a:rPr lang="de-DE" dirty="0"/>
              <a:t>Die ausgelesenen Datensätze sind dann in der Variable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# Übernahme in eigene Variable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Kann jetzt geschlossen werden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[1]:6}") </a:t>
            </a:r>
            <a:r>
              <a:rPr lang="de-DE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mit f-String ausgeben</a:t>
            </a:r>
            <a:endParaRPr lang="de-DE" sz="2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100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6135-D751-AEF0-BE80-475265DB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Tipps SQLite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45B2C-D2D0-D9D7-CCEF-85B08098F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folgendem SQL lässt sich der Inhalt einer Tabelle </a:t>
            </a:r>
            <a:r>
              <a:rPr lang="de-DE" b="1" dirty="0" err="1"/>
              <a:t>users</a:t>
            </a:r>
            <a:r>
              <a:rPr lang="de-DE" dirty="0"/>
              <a:t> in die Tabelle </a:t>
            </a:r>
            <a:r>
              <a:rPr lang="de-DE" b="1" dirty="0" err="1"/>
              <a:t>persons</a:t>
            </a:r>
            <a:r>
              <a:rPr lang="de-DE" dirty="0"/>
              <a:t> kopieren:</a:t>
            </a:r>
            <a:br>
              <a:rPr lang="de-DE" dirty="0"/>
            </a:br>
            <a:r>
              <a:rPr lang="en-US" sz="2000" b="1" dirty="0">
                <a:latin typeface="Consolas" panose="020B0609020204030204" pitchFamily="49" charset="0"/>
              </a:rPr>
              <a:t>INSERT INTO persons(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Email) SELECT 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 FROM users;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das Schema der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abfragen</a:t>
            </a:r>
            <a:r>
              <a:rPr lang="en-US" dirty="0"/>
              <a:t>:</a:t>
            </a:r>
            <a:br>
              <a:rPr lang="en-US" dirty="0"/>
            </a:br>
            <a:r>
              <a:rPr lang="de-DE" sz="2000" b="1" dirty="0">
                <a:latin typeface="Consolas" panose="020B0609020204030204" pitchFamily="49" charset="0"/>
              </a:rPr>
              <a:t>SELECT * FROM </a:t>
            </a:r>
            <a:r>
              <a:rPr lang="de-DE" sz="2000" b="1" dirty="0" err="1">
                <a:latin typeface="Consolas" panose="020B0609020204030204" pitchFamily="49" charset="0"/>
              </a:rPr>
              <a:t>sqlite_master</a:t>
            </a:r>
            <a:r>
              <a:rPr lang="de-DE" sz="2000" b="1" dirty="0">
                <a:latin typeface="Consolas" panose="020B0609020204030204" pitchFamily="49" charset="0"/>
              </a:rPr>
              <a:t>;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persons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Fremdschlüsselspalte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group </a:t>
            </a:r>
            <a:r>
              <a:rPr lang="en-US" dirty="0" err="1"/>
              <a:t>hinzufügen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latin typeface="Consolas" panose="020B0609020204030204" pitchFamily="49" charset="0"/>
              </a:rPr>
              <a:t>ALTER TABLE persons ADD COLUMN </a:t>
            </a:r>
            <a:r>
              <a:rPr lang="en-US" sz="2000" b="1" dirty="0" err="1">
                <a:latin typeface="Consolas" panose="020B0609020204030204" pitchFamily="49" charset="0"/>
              </a:rPr>
              <a:t>Group_ID</a:t>
            </a:r>
            <a:r>
              <a:rPr lang="en-US" sz="2000" b="1" dirty="0">
                <a:latin typeface="Consolas" panose="020B0609020204030204" pitchFamily="49" charset="0"/>
              </a:rPr>
              <a:t> INTEGER REFERENCES group(ID);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Python-Code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Version der SQLite-DB-Engine </a:t>
            </a:r>
            <a:r>
              <a:rPr lang="en-US" dirty="0" err="1"/>
              <a:t>anzeigen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 sqlite3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sqlite3.connect("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database.db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cursor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db.cursor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'select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sqlite_version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()'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cursor.execute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version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cursor.fetchone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()[0]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print ("SQLite Version:", version)</a:t>
            </a:r>
          </a:p>
        </p:txBody>
      </p:sp>
    </p:spTree>
    <p:extLst>
      <p:ext uri="{BB962C8B-B14F-4D97-AF65-F5344CB8AC3E}">
        <p14:creationId xmlns:p14="http://schemas.microsoft.com/office/powerpoint/2010/main" val="1066204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Vorbereiten des DB-Zugriffs </a:t>
            </a:r>
            <a:br>
              <a:rPr lang="de-DE" dirty="0"/>
            </a:br>
            <a:r>
              <a:rPr lang="de-DE" dirty="0"/>
              <a:t>(</a:t>
            </a:r>
            <a:r>
              <a:rPr lang="de-D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kann man über das Netzwerk auf beliebige MySQL / </a:t>
            </a:r>
            <a:r>
              <a:rPr lang="de-DE" dirty="0" err="1"/>
              <a:t>MariaDB</a:t>
            </a:r>
            <a:r>
              <a:rPr lang="de-DE" dirty="0"/>
              <a:t> - Instanzen/Server zugreifen. Vom Konkurrenten </a:t>
            </a:r>
            <a:r>
              <a:rPr lang="de-DE" dirty="0" err="1"/>
              <a:t>MariaDB</a:t>
            </a:r>
            <a:r>
              <a:rPr lang="de-DE" dirty="0"/>
              <a:t>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Ausführung, vorher Cursor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erzeugen: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Datenbank schließen, Datenbankobjekte freigeben.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4863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also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notwendig, ansonsten gehen die Änderungen verloren, d.h. werden als offene Transaktionen nicht wirklich gespeichert: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VALUES('Coca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3EF910-13F9-41F5-1A9F-C96F41DDAD4C}"/>
              </a:ext>
            </a:extLst>
          </p:cNvPr>
          <p:cNvSpPr txBox="1"/>
          <p:nvPr/>
        </p:nvSpPr>
        <p:spPr>
          <a:xfrm>
            <a:off x="4283968" y="5660032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6605110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36706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</a:t>
            </a:r>
            <a:br>
              <a:rPr lang="de-DE"/>
            </a:br>
            <a:r>
              <a:rPr lang="de-DE"/>
              <a:t>(</a:t>
            </a:r>
            <a:r>
              <a:rPr lang="de-DE" sz="4400" b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über das Netzwerk auf beliebige </a:t>
            </a:r>
            <a:r>
              <a:rPr lang="de-DE" dirty="0" err="1"/>
              <a:t>MariaDB</a:t>
            </a:r>
            <a:r>
              <a:rPr lang="de-DE" dirty="0"/>
              <a:t> - Instanzen/Server zugreifen. Für </a:t>
            </a:r>
            <a:r>
              <a:rPr lang="de-DE" dirty="0" err="1"/>
              <a:t>mySQL</a:t>
            </a:r>
            <a:r>
              <a:rPr lang="de-DE" dirty="0"/>
              <a:t> Datenbanken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 (vorher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erzeugen):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DB schließen.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22470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20044</Words>
  <Application>Microsoft Office PowerPoint</Application>
  <PresentationFormat>Bildschirmpräsentation (4:3)</PresentationFormat>
  <Paragraphs>1707</Paragraphs>
  <Slides>138</Slides>
  <Notes>6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138</vt:i4>
      </vt:variant>
    </vt:vector>
  </HeadingPairs>
  <TitlesOfParts>
    <vt:vector size="148" baseType="lpstr">
      <vt:lpstr>Source Code Pro</vt:lpstr>
      <vt:lpstr>Arial</vt:lpstr>
      <vt:lpstr>Calibri</vt:lpstr>
      <vt:lpstr>Roboto</vt:lpstr>
      <vt:lpstr>Arial</vt:lpstr>
      <vt:lpstr>TastenD5MLBeta</vt:lpstr>
      <vt:lpstr>Wingdings</vt:lpstr>
      <vt:lpstr>Consolas</vt:lpstr>
      <vt:lpstr>Courier New</vt:lpstr>
      <vt:lpstr>Larissa</vt:lpstr>
      <vt:lpstr>Python 3 Einführung (Fachinformatiker)</vt:lpstr>
      <vt:lpstr>BASIC / Python</vt:lpstr>
      <vt:lpstr>Eigenschaften von Python</vt:lpstr>
      <vt:lpstr>Anwendungsbereiche</vt:lpstr>
      <vt:lpstr>Grundlagen</vt:lpstr>
      <vt:lpstr>Installation</vt:lpstr>
      <vt:lpstr>IDLE</vt:lpstr>
      <vt:lpstr>Einige (!) Variablentypen / Datentypen in Python</vt:lpstr>
      <vt:lpstr>Umwandeln von/in Zahlen</vt:lpstr>
      <vt:lpstr>Ausgabe und Eingabe</vt:lpstr>
      <vt:lpstr>Arithmetische Operatoren</vt:lpstr>
      <vt:lpstr>Boolesche / Binäre Algebra</vt:lpstr>
      <vt:lpstr>Stringoperationen / -funktionen</vt:lpstr>
      <vt:lpstr>Wenn-Verzweigung: if...else..elif</vt:lpstr>
      <vt:lpstr>Vergleichsoperatoren für if</vt:lpstr>
      <vt:lpstr>match…case  (Mehrfache Verzweigung)</vt:lpstr>
      <vt:lpstr>Schleifen Typ I:  for … in range(…) (Zählschleife)</vt:lpstr>
      <vt:lpstr>Schleifen Typ II: while...</vt:lpstr>
      <vt:lpstr>Sonderfall fußgesteuerte Schleife</vt:lpstr>
      <vt:lpstr>Interessante Funktionen  aus dem Modul math</vt:lpstr>
      <vt:lpstr>Listen I (Grundlagen) in anderen Sprachen auch „Arrays“</vt:lpstr>
      <vt:lpstr>Listen II (Nummerierung /  Index der Listenelemente)</vt:lpstr>
      <vt:lpstr>Beispielcode</vt:lpstr>
      <vt:lpstr>Listen III (Listen ändern)</vt:lpstr>
      <vt:lpstr>Listen IV (Schleifen)</vt:lpstr>
      <vt:lpstr>Listen V (Ergänzung) </vt:lpstr>
      <vt:lpstr>Listen VI (Listen in Liste)</vt:lpstr>
      <vt:lpstr>Tuple (deutsch: Tupel)</vt:lpstr>
      <vt:lpstr>Dictionaries I</vt:lpstr>
      <vt:lpstr>Dictionaries II (Keys / Values mit Schleifen durchlaufen)</vt:lpstr>
      <vt:lpstr>Dictionaries III (verschachtelte Dictionaries)</vt:lpstr>
      <vt:lpstr>Zufallszahlen (random)</vt:lpstr>
      <vt:lpstr>Anwendungsbereiche von (Pseudo-) Zufallszahlen</vt:lpstr>
      <vt:lpstr>Exkurs: Zeitmessung mit time.time()</vt:lpstr>
      <vt:lpstr>print()-Formatierung mit der .format(..)-Methode</vt:lpstr>
      <vt:lpstr>String-Formatierung  mit f-Strings</vt:lpstr>
      <vt:lpstr>Mit import zusätzliche  Python-Module nutzen - Teil 1</vt:lpstr>
      <vt:lpstr>Mit import zusätzliche  Python-Module nutzen - Teil 2</vt:lpstr>
      <vt:lpstr>Python Module</vt:lpstr>
      <vt:lpstr>Die IDLE-Shell</vt:lpstr>
      <vt:lpstr>Unterprogramme  (Prozeduren &amp; Funktionen)</vt:lpstr>
      <vt:lpstr>Unterprogramme  (Prozeduren &amp; Funktionen)</vt:lpstr>
      <vt:lpstr>Eigene Module erstellen</vt:lpstr>
      <vt:lpstr>Debugging in IDLE</vt:lpstr>
      <vt:lpstr>PowerPoint-Präsentation</vt:lpstr>
      <vt:lpstr>PowerPoint-Präsentation</vt:lpstr>
      <vt:lpstr>Debugging in </vt:lpstr>
      <vt:lpstr>Wiederholung/Ergänzung:  Wichtige String-Methoden und Funktionen</vt:lpstr>
      <vt:lpstr>Fehler abfangen mit try…except</vt:lpstr>
      <vt:lpstr>Datenaustausch mit Dateien</vt:lpstr>
      <vt:lpstr>Text in Dateien schreiben</vt:lpstr>
      <vt:lpstr>Text aus Dateien lesen</vt:lpstr>
      <vt:lpstr>Überblick Datei-Funktionen</vt:lpstr>
      <vt:lpstr>CSV-Dateien</vt:lpstr>
      <vt:lpstr>CSV-Dateien einlesen</vt:lpstr>
      <vt:lpstr>Beispiel CSV einlesen (aus Excel exportiert)</vt:lpstr>
      <vt:lpstr>CSV-Datei schreiben</vt:lpstr>
      <vt:lpstr>Ergänzendes Wissen: Dateien Schreiben/Lesen mit with open(..)as…</vt:lpstr>
      <vt:lpstr>JSON (JavaScript Object Notation)</vt:lpstr>
      <vt:lpstr>JSON / Python</vt:lpstr>
      <vt:lpstr>JSON &lt;-&gt; Dict Konvertierungen</vt:lpstr>
      <vt:lpstr>JSON Datei schreiben (dump)</vt:lpstr>
      <vt:lpstr>JSON Datei einlesen (load)</vt:lpstr>
      <vt:lpstr>XML-Dateien</vt:lpstr>
      <vt:lpstr>Die ElementTree-API</vt:lpstr>
      <vt:lpstr>XML lesen / parsen</vt:lpstr>
      <vt:lpstr>XML umwandeln</vt:lpstr>
      <vt:lpstr>Daten mit dem pickle-Modul speichern und laden</vt:lpstr>
      <vt:lpstr>Mit dem Modul requests  in Python Web-APIs abfragen</vt:lpstr>
      <vt:lpstr>REST-APIs</vt:lpstr>
      <vt:lpstr>Überblick requests</vt:lpstr>
      <vt:lpstr>Web-API-Abfrage Beispiel 1</vt:lpstr>
      <vt:lpstr>Web-API-Abfrage Beispiel 2 </vt:lpstr>
      <vt:lpstr>Web-API-Abfrage Beispiel 3</vt:lpstr>
      <vt:lpstr>Web-API-Abfrage Beispiel 4</vt:lpstr>
      <vt:lpstr>Eigene Web-API programmieren</vt:lpstr>
      <vt:lpstr>Module installieren mit pip3</vt:lpstr>
      <vt:lpstr>pip3 / pypi.org</vt:lpstr>
      <vt:lpstr>Tipp: Grafische Datenauswertungen mit dem Modul matplotlib</vt:lpstr>
      <vt:lpstr>Python lernen und experimentieren  mit Jupyter Notebook</vt:lpstr>
      <vt:lpstr>Statische Datentypen in Python</vt:lpstr>
      <vt:lpstr>Regionsabhängige Zahlendarstellung  mit dem Modul locale</vt:lpstr>
      <vt:lpstr>SQL-Datenbankzugriff  mit Python</vt:lpstr>
      <vt:lpstr>Wichtige SQL-Statements</vt:lpstr>
      <vt:lpstr>SQL-Datenbanken</vt:lpstr>
      <vt:lpstr>Datenbank-Connectoren</vt:lpstr>
      <vt:lpstr>Datenbank Module in Python</vt:lpstr>
      <vt:lpstr>SQLite3 vs. MariaDB / MySQL-Server</vt:lpstr>
      <vt:lpstr>Struktogramme SQLite3-Datenbank-Zugriff</vt:lpstr>
      <vt:lpstr>Vorbereiten des DB-Zugriffs (sqlite3)</vt:lpstr>
      <vt:lpstr>Daten / Befehle in die Datenbank schreiben (sqlite3)</vt:lpstr>
      <vt:lpstr>Daten aus der Datenbank lesen und auf dem Bildschirm ausgeben (sqlite3)</vt:lpstr>
      <vt:lpstr>Was ist der "Datenbank-Cursor"?</vt:lpstr>
      <vt:lpstr>Daten mit cursor.fetchall() in eine eigene Listenvariable einlesen</vt:lpstr>
      <vt:lpstr>Weitere Tipps SQLite</vt:lpstr>
      <vt:lpstr>Vorbereiten des DB-Zugriffs  (MySQL)</vt:lpstr>
      <vt:lpstr>Daten / Befehle in die Datenbank schreiben (MySQL)</vt:lpstr>
      <vt:lpstr>Daten aus der Datenbank abfragen und auf dem Bildschirm ausgeben (MySQL)</vt:lpstr>
      <vt:lpstr>Vorbereiten des DB-Zugriffs  (MariaDB)</vt:lpstr>
      <vt:lpstr>Daten / Befehle in die Datenbank schreiben (MariaDB)</vt:lpstr>
      <vt:lpstr>Daten aus der Datenbank abfragen und auf dem Bildschirm ausgeben (MariaDB)</vt:lpstr>
      <vt:lpstr>Unterschiede Programmierung  SQLite3 vs. MySQL/MariaDB</vt:lpstr>
      <vt:lpstr>NULL Werte in der DB</vt:lpstr>
      <vt:lpstr>Datum und Uhrzeit in Python</vt:lpstr>
      <vt:lpstr>datetime - Objekte</vt:lpstr>
      <vt:lpstr>datetime – Objekte aus Eingaben erzeugen</vt:lpstr>
      <vt:lpstr>strftime()- Funktion</vt:lpstr>
      <vt:lpstr>timedelta - Objekte</vt:lpstr>
      <vt:lpstr>strptime() - Funktion</vt:lpstr>
      <vt:lpstr>Modul time (Spezielle Funktionen für Systemzeit, Epoch und Zeitzonen)</vt:lpstr>
      <vt:lpstr>XAMPP</vt:lpstr>
      <vt:lpstr>Mit Tkinter in Python grafische Benutzeroberflächen programmieren</vt:lpstr>
      <vt:lpstr>Exkurs: Was macht eine ergonomische GUI aus?</vt:lpstr>
      <vt:lpstr>Grafische Benutzeroberflächen (GUI) mit dem Modul tkinter</vt:lpstr>
      <vt:lpstr>Beispiele GUI-Sketches /   Wireframes / Mockups</vt:lpstr>
      <vt:lpstr>Tkinter Widgets Überblick</vt:lpstr>
      <vt:lpstr>Grundaufbau einer  Applikation mit tkinter</vt:lpstr>
      <vt:lpstr>Tk-Fenster und Button erzeugen</vt:lpstr>
      <vt:lpstr>Tk-Fenster mit Button und formatiertem Textfeld</vt:lpstr>
      <vt:lpstr>Das Hauptfenster Tk()</vt:lpstr>
      <vt:lpstr>Die Widgets Label(), Entry() und Button()</vt:lpstr>
      <vt:lpstr>Entry und Label - Widgets mit dem place()- Layoutmanager platzieren</vt:lpstr>
      <vt:lpstr>Entry und Label - Widgets mit dem .pack()- Layoutmanager platzieren</vt:lpstr>
      <vt:lpstr>Noch mehr Widgets hinzufügen mit unterschiedlichen Frames</vt:lpstr>
      <vt:lpstr>Beispiel-Applikation  mit Ein- und Ausgabe</vt:lpstr>
      <vt:lpstr>GUI mit Combobox</vt:lpstr>
      <vt:lpstr>Lambda-Funktionsaufrufe</vt:lpstr>
      <vt:lpstr>.grid(…)- Layoutmanager</vt:lpstr>
      <vt:lpstr>Beispielcode .grid()</vt:lpstr>
      <vt:lpstr>Tinker-GUI als OOP-Programm</vt:lpstr>
      <vt:lpstr>Tipp: Eigenschaften/Optionen  eines Widgets anzeigen lassen</vt:lpstr>
      <vt:lpstr>MicroPython</vt:lpstr>
      <vt:lpstr>Links Python lernen</vt:lpstr>
      <vt:lpstr>Links Entwicklungsumgebungen für Python</vt:lpstr>
      <vt:lpstr>Links weitere Tools und Tutorials</vt:lpstr>
      <vt:lpstr>Links Datenbanken mit Python</vt:lpstr>
      <vt:lpstr>Links Tkinter</vt:lpstr>
      <vt:lpstr>Links Web-APIs /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3</dc:title>
  <dc:creator>Roth</dc:creator>
  <cp:lastModifiedBy>Michael Roth</cp:lastModifiedBy>
  <cp:revision>906</cp:revision>
  <dcterms:created xsi:type="dcterms:W3CDTF">2019-09-11T12:06:55Z</dcterms:created>
  <dcterms:modified xsi:type="dcterms:W3CDTF">2024-05-07T14:22:29Z</dcterms:modified>
</cp:coreProperties>
</file>